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b53933b64204ba0" /><Relationship Type="http://schemas.openxmlformats.org/officeDocument/2006/relationships/extended-properties" Target="/docProps/app.xml" Id="R18a35a7f26f7427b" /><Relationship Type="http://schemas.openxmlformats.org/officeDocument/2006/relationships/officeDocument" Target="/ppt/presentation.xml" Id="R1debda173a6b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af4ee4162434d"/>
  </p:sldMasterIdLst>
  <p:notesMasterIdLst>
    <p:notesMasterId xmlns:r="http://schemas.openxmlformats.org/officeDocument/2006/relationships" r:id="R94ff86afd57e4cbf"/>
  </p:notesMasterIdLst>
  <p:sldIdLst>
    <p:sldId xmlns:r="http://schemas.openxmlformats.org/officeDocument/2006/relationships" id="256" r:id="Rc870dae04ea043b0"/>
    <p:sldId xmlns:r="http://schemas.openxmlformats.org/officeDocument/2006/relationships" id="257" r:id="R54ee707ea5ef4180"/>
    <p:sldId xmlns:r="http://schemas.openxmlformats.org/officeDocument/2006/relationships" id="258" r:id="Rae986651e6dd42b5"/>
    <p:sldId xmlns:r="http://schemas.openxmlformats.org/officeDocument/2006/relationships" id="259" r:id="R4350679b759d42a8"/>
    <p:sldId xmlns:r="http://schemas.openxmlformats.org/officeDocument/2006/relationships" id="260" r:id="Rcd748f590c8b4d30"/>
    <p:sldId xmlns:r="http://schemas.openxmlformats.org/officeDocument/2006/relationships" id="261" r:id="R1c0263a384a94043"/>
    <p:sldId xmlns:r="http://schemas.openxmlformats.org/officeDocument/2006/relationships" id="262" r:id="R8274ae34f03248db"/>
    <p:sldId xmlns:r="http://schemas.openxmlformats.org/officeDocument/2006/relationships" id="263" r:id="R8bacc023cc76415b"/>
    <p:sldId xmlns:r="http://schemas.openxmlformats.org/officeDocument/2006/relationships" id="264" r:id="Rc1cde48285bb4ff1"/>
    <p:sldId xmlns:r="http://schemas.openxmlformats.org/officeDocument/2006/relationships" id="265" r:id="R480326ede8944d0a"/>
    <p:sldId xmlns:r="http://schemas.openxmlformats.org/officeDocument/2006/relationships" id="266" r:id="R28905b67fcd04f5d"/>
    <p:sldId xmlns:r="http://schemas.openxmlformats.org/officeDocument/2006/relationships" id="267" r:id="Rfe82d4471cab4a1d"/>
    <p:sldId xmlns:r="http://schemas.openxmlformats.org/officeDocument/2006/relationships" id="268" r:id="R1ceccfe7ddfe4be7"/>
    <p:sldId xmlns:r="http://schemas.openxmlformats.org/officeDocument/2006/relationships" id="269" r:id="R7eb6807fbfb842c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37a2fb6a1384ebe" /><Relationship Type="http://schemas.openxmlformats.org/officeDocument/2006/relationships/slideMaster" Target="/ppt/slideMasters/slideMaster1.xml" Id="Rd33af4ee4162434d" /><Relationship Type="http://schemas.openxmlformats.org/officeDocument/2006/relationships/notesMaster" Target="/ppt/notesMasters/notesMaster1.xml" Id="R94ff86afd57e4cbf" /><Relationship Type="http://schemas.openxmlformats.org/officeDocument/2006/relationships/presProps" Target="/ppt/presProps.xml" Id="R279d0e1e1cff4c2c" /><Relationship Type="http://schemas.openxmlformats.org/officeDocument/2006/relationships/tableStyles" Target="/ppt/tableStyles.xml" Id="Rfc48fe8a238744e1" /><Relationship Type="http://schemas.openxmlformats.org/officeDocument/2006/relationships/slide" Target="/ppt/slides/slide1.xml" Id="Rc870dae04ea043b0" /><Relationship Type="http://schemas.openxmlformats.org/officeDocument/2006/relationships/slide" Target="/ppt/slides/slide2.xml" Id="R54ee707ea5ef4180" /><Relationship Type="http://schemas.openxmlformats.org/officeDocument/2006/relationships/slide" Target="/ppt/slides/slide3.xml" Id="Rae986651e6dd42b5" /><Relationship Type="http://schemas.openxmlformats.org/officeDocument/2006/relationships/slide" Target="/ppt/slides/slide4.xml" Id="R4350679b759d42a8" /><Relationship Type="http://schemas.openxmlformats.org/officeDocument/2006/relationships/slide" Target="/ppt/slides/slide5.xml" Id="Rcd748f590c8b4d30" /><Relationship Type="http://schemas.openxmlformats.org/officeDocument/2006/relationships/slide" Target="/ppt/slides/slide6.xml" Id="R1c0263a384a94043" /><Relationship Type="http://schemas.openxmlformats.org/officeDocument/2006/relationships/slide" Target="/ppt/slides/slide7.xml" Id="R8274ae34f03248db" /><Relationship Type="http://schemas.openxmlformats.org/officeDocument/2006/relationships/slide" Target="/ppt/slides/slide8.xml" Id="R8bacc023cc76415b" /><Relationship Type="http://schemas.openxmlformats.org/officeDocument/2006/relationships/slide" Target="/ppt/slides/slide9.xml" Id="Rc1cde48285bb4ff1" /><Relationship Type="http://schemas.openxmlformats.org/officeDocument/2006/relationships/slide" Target="/ppt/slides/slide10.xml" Id="R480326ede8944d0a" /><Relationship Type="http://schemas.openxmlformats.org/officeDocument/2006/relationships/slide" Target="/ppt/slides/slide11.xml" Id="R28905b67fcd04f5d" /><Relationship Type="http://schemas.openxmlformats.org/officeDocument/2006/relationships/slide" Target="/ppt/slides/slide12.xml" Id="Rfe82d4471cab4a1d" /><Relationship Type="http://schemas.openxmlformats.org/officeDocument/2006/relationships/slide" Target="/ppt/slides/slide13.xml" Id="R1ceccfe7ddfe4be7" /><Relationship Type="http://schemas.openxmlformats.org/officeDocument/2006/relationships/slide" Target="/ppt/slides/slide14.xml" Id="R7eb6807fbfb842c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d9fe9796374f2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010491e356a4b22" /><Relationship Type="http://schemas.openxmlformats.org/officeDocument/2006/relationships/notesMaster" Target="/ppt/notesMasters/notesMaster1.xml" Id="Rdccefef8c5864f2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d864fd60ddd4873" /><Relationship Type="http://schemas.openxmlformats.org/officeDocument/2006/relationships/notesMaster" Target="/ppt/notesMasters/notesMaster1.xml" Id="R69c9f82ed6fa49b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4485a19641d4b5c" /><Relationship Type="http://schemas.openxmlformats.org/officeDocument/2006/relationships/notesMaster" Target="/ppt/notesMasters/notesMaster1.xml" Id="R6f0e0219e3d447b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d644bde433e4e28" /><Relationship Type="http://schemas.openxmlformats.org/officeDocument/2006/relationships/notesMaster" Target="/ppt/notesMasters/notesMaster1.xml" Id="R50e306a67f6c41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dcef81d32b94837" /><Relationship Type="http://schemas.openxmlformats.org/officeDocument/2006/relationships/notesMaster" Target="/ppt/notesMasters/notesMaster1.xml" Id="R00d5a11622e342c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b92dd0b7e984d3b" /><Relationship Type="http://schemas.openxmlformats.org/officeDocument/2006/relationships/notesMaster" Target="/ppt/notesMasters/notesMaster1.xml" Id="Re814a98dd1b74f4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39ed50e8bfb426c" /><Relationship Type="http://schemas.openxmlformats.org/officeDocument/2006/relationships/notesMaster" Target="/ppt/notesMasters/notesMaster1.xml" Id="R2aa6c7bb83ed43a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5dda2200a943f8" /><Relationship Type="http://schemas.openxmlformats.org/officeDocument/2006/relationships/notesMaster" Target="/ppt/notesMasters/notesMaster1.xml" Id="Re14a7b69a22844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a4d86a3199949bb" /><Relationship Type="http://schemas.openxmlformats.org/officeDocument/2006/relationships/notesMaster" Target="/ppt/notesMasters/notesMaster1.xml" Id="R9cca9b074ea743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5ffbc8040644b8e" /><Relationship Type="http://schemas.openxmlformats.org/officeDocument/2006/relationships/notesMaster" Target="/ppt/notesMasters/notesMaster1.xml" Id="Rd8b7a567b21c4b0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c26bad52da542a7" /><Relationship Type="http://schemas.openxmlformats.org/officeDocument/2006/relationships/notesMaster" Target="/ppt/notesMasters/notesMaster1.xml" Id="Rab799644406d41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8854c8b14fe4edc" /><Relationship Type="http://schemas.openxmlformats.org/officeDocument/2006/relationships/notesMaster" Target="/ppt/notesMasters/notesMaster1.xml" Id="R33480b4bce55424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5622031b3fd402e" /><Relationship Type="http://schemas.openxmlformats.org/officeDocument/2006/relationships/notesMaster" Target="/ppt/notesMasters/notesMaster1.xml" Id="Rd252259fcd7d48f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3d638aac63a4ff3" /><Relationship Type="http://schemas.openxmlformats.org/officeDocument/2006/relationships/notesMaster" Target="/ppt/notesMasters/notesMaster1.xml" Id="R54bd1d66132e434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core proposition: MemberHub turns a reusable membership platform into distinct branded applications for many community clients.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these as commercial options, not final pricing. The model combines initial launch work with recurring platform value and natural expansion as customer needs mature.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 positioning comparison, not a quantified market claim. MemberHub is differentiated by combining branded experience with a reusable platform and explicit operating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implementation process to reduce perceived delivery risk. Each phase gives the client a clear contribution and a tangible checkpoint before the next commitment.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roadmap makes future flexibility credible without promising dates or unsupported features. It follows the product logic: repeatable launches first, deeper configuration next, ecosystem extensions later.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opening promise. Invite the audience to define the first launch profile: target community, selected modules, brand expression and path to release.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problem as a market reality rather than a customer failure: communities need tailored experiences, but custom delivery is too expensive and generic tools feel disconnected.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platform model. The reusable core stays owned and maintained by the provider; each customer receives an application that looks and behaves like its own product.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the value proposition: stronger client identity, a right-sized product, and clear operational boundaries. It is a better buying experience without abandoning platform scale.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through the manifest. The product is deliberately assembled at build time: identity, integrations and feature scope are selected per client flavour.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feature catalogue is a menu, not a compulsory bundle. Highlight the modules most relevant to the audience, and position the remaining modules as options that preserve future flexibility.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delivery model as a repeatable operating system. Customer projects progress through predictable configuration, assembly, release and improvement stages.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make delivery tangible for prospective clients. Emphasise that the client is not asked to operate infrastructure; they contribute decisions and then receive a practical operational handover.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technical intent without overstating implementation specifics. Shared modules support consistency; the manifest and feature registry preserve customer-specific choices; operating controls support reliable releases.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Content: MemberHub website copy supplied by client (4 Aug 2026). No external claims or assets used.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10a444eaa43e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0d126819d142b4" /><Relationship Type="http://schemas.openxmlformats.org/officeDocument/2006/relationships/slideLayout" Target="/ppt/slideLayouts/slideLayout1.xml" Id="R8d9e8ac95edd43a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e8ac95edd43a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7c3b760148c3" /><Relationship Type="http://schemas.openxmlformats.org/officeDocument/2006/relationships/notesSlide" Target="/ppt/notesSlides/notesSlide1.xml" Id="R45d857ee85a5478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ad141d824cef" /><Relationship Type="http://schemas.openxmlformats.org/officeDocument/2006/relationships/notesSlide" Target="/ppt/notesSlides/notesSlide10.xml" Id="R41c2d8d9ca66461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961706de4692" /><Relationship Type="http://schemas.openxmlformats.org/officeDocument/2006/relationships/notesSlide" Target="/ppt/notesSlides/notesSlide11.xml" Id="Ra36bbc9caa5c4d8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72e9c2d64061" /><Relationship Type="http://schemas.openxmlformats.org/officeDocument/2006/relationships/notesSlide" Target="/ppt/notesSlides/notesSlide12.xml" Id="Raaa7c33dab47485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a233c9cd4656" /><Relationship Type="http://schemas.openxmlformats.org/officeDocument/2006/relationships/notesSlide" Target="/ppt/notesSlides/notesSlide13.xml" Id="R3ba4a3a6913a4d7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e84680a04a43" /><Relationship Type="http://schemas.openxmlformats.org/officeDocument/2006/relationships/notesSlide" Target="/ppt/notesSlides/notesSlide14.xml" Id="R90486f544b02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cc4155d948a9" /><Relationship Type="http://schemas.openxmlformats.org/officeDocument/2006/relationships/notesSlide" Target="/ppt/notesSlides/notesSlide2.xml" Id="Re4d508652d03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4e74569f4f4a" /><Relationship Type="http://schemas.openxmlformats.org/officeDocument/2006/relationships/notesSlide" Target="/ppt/notesSlides/notesSlide3.xml" Id="R5f53cf678ac7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9a09c6c24e08" /><Relationship Type="http://schemas.openxmlformats.org/officeDocument/2006/relationships/notesSlide" Target="/ppt/notesSlides/notesSlide4.xml" Id="R20dd2f10dd2f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e692c21e4067" /><Relationship Type="http://schemas.openxmlformats.org/officeDocument/2006/relationships/notesSlide" Target="/ppt/notesSlides/notesSlide5.xml" Id="R0acb290a5616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fb98d1134adb" /><Relationship Type="http://schemas.openxmlformats.org/officeDocument/2006/relationships/notesSlide" Target="/ppt/notesSlides/notesSlide6.xml" Id="R307b801960bd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c32293394fb3" /><Relationship Type="http://schemas.openxmlformats.org/officeDocument/2006/relationships/notesSlide" Target="/ppt/notesSlides/notesSlide7.xml" Id="R6c5328cfd695494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80fc9acb49ae" /><Relationship Type="http://schemas.openxmlformats.org/officeDocument/2006/relationships/notesSlide" Target="/ppt/notesSlides/notesSlide8.xml" Id="R7ee3ae029c6347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9af97e3434bee" /><Relationship Type="http://schemas.openxmlformats.org/officeDocument/2006/relationships/notesSlide" Target="/ppt/notesSlides/notesSlide9.xml" Id="R785f76c14ad0489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B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D5B8CF-8C57-42A2-A0B4-D8511E7B7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1143000"/>
            <a:ext cx="2714625" cy="27146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3966"/>
          </a:solidFill>
          <a:ln xmlns:a="http://schemas.openxmlformats.org/drawingml/2006/main" w="0">
            <a:solidFill>
              <a:srgbClr val="10396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868D53-C54D-4E9C-8258-75C0BE1C7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333625"/>
            <a:ext cx="1428750" cy="1428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58EF8E-3715-4D9F-9377-BD2B88928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905250"/>
            <a:ext cx="857250" cy="857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67FD5B-6B62-4464-9FE6-5E61CAEA6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A9CFFF"/>
                </a:solidFill>
              </a:defRPr>
            </a:pPr>
            <a:r>
              <a:rPr sz="1200" b="1">
                <a:solidFill>
                  <a:srgbClr val="A9CFFF"/>
                </a:solidFill>
              </a:rPr>
              <a:t>MEMBERHUB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A88973-25B6-484C-862B-B392374D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04925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 branded app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for every community.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5F000C-1E7C-4690-B69B-80F5DB0B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57626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6E6FA"/>
                </a:solidFill>
              </a:defRPr>
            </a:pPr>
            <a:r>
              <a:rPr sz="1800" b="0">
                <a:solidFill>
                  <a:srgbClr val="D6E6FA"/>
                </a:solidFill>
              </a:rPr>
              <a:t>White-label mobile apps for associations, societies, clubs, and community groups.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404FCB-9B54-4E75-A650-55A98A4F0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3600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38D6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495C89-E2AD-433F-9858-DD03CB633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38825"/>
            <a:ext cx="419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CFFF"/>
                </a:solidFill>
              </a:defRPr>
            </a:pPr>
            <a:r>
              <a:rPr sz="975" b="1">
                <a:solidFill>
                  <a:srgbClr val="A9CFFF"/>
                </a:solidFill>
              </a:rPr>
              <a:t>CLIENT / INVESTOR PITCH  · 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A3B44B9-7FF1-4BA5-9B07-E5FBEB85A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538162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Built once. Branded many times.</a:t>
            </a:r>
          </a:p>
        </p:txBody>
      </p:sp>
    </p:spTree>
    <p:extLst>
      <p:ext uri="{BB962C8B-B14F-4D97-AF65-F5344CB8AC3E}">
        <p14:creationId xmlns:p14="http://schemas.microsoft.com/office/powerpoint/2010/main" val="189880099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F09C81-1D1E-4A43-9A03-4B1C53409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BUSINESS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B2BD2-3C40-47F0-9E2F-2FCCDBFDE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Recurring platform revenue, with clear paths for expansion.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52D8C1-D42B-48D8-A54F-E13C5A86B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10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21CF1C2-F620-4C51-BE4E-AB834438A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05000"/>
            <a:ext cx="3086100" cy="2619375"/>
          </a:xfrm>
          <a:prstGeom xmlns:a="http://schemas.openxmlformats.org/drawingml/2006/main" prst="roundRect">
            <a:avLst>
              <a:gd name="adj" fmla="val 5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A62EB7-3649-4D1E-B2BA-630DBC6E0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171700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677FF"/>
                </a:solidFill>
              </a:defRPr>
            </a:pPr>
            <a:r>
              <a:rPr sz="1200" b="1">
                <a:solidFill>
                  <a:srgbClr val="1677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E1956C-FEA6-4713-AEC0-E055BBEFE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19375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23C"/>
                </a:solidFill>
              </a:defRPr>
            </a:pPr>
            <a:r>
              <a:rPr sz="1875" b="1">
                <a:solidFill>
                  <a:srgbClr val="10223C"/>
                </a:solidFill>
              </a:rPr>
              <a:t>Launch &amp; setup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57BFF9-55D6-4915-A490-8DC8E684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81375"/>
            <a:ext cx="238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Branding, configuration, data readiness and app release.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060EF7-8897-412A-AE19-6010EDC0C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905000"/>
            <a:ext cx="3086100" cy="2619375"/>
          </a:xfrm>
          <a:prstGeom xmlns:a="http://schemas.openxmlformats.org/drawingml/2006/main" prst="roundRect">
            <a:avLst>
              <a:gd name="adj" fmla="val 5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3E303F-08E3-4235-B22B-9D0285743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171700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677FF"/>
                </a:solidFill>
              </a:defRPr>
            </a:pPr>
            <a:r>
              <a:rPr sz="1200" b="1">
                <a:solidFill>
                  <a:srgbClr val="1677F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8605B4-4CEB-4822-903A-4B28F114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619375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23C"/>
                </a:solidFill>
              </a:defRPr>
            </a:pPr>
            <a:r>
              <a:rPr sz="1875" b="1">
                <a:solidFill>
                  <a:srgbClr val="10223C"/>
                </a:solidFill>
              </a:rPr>
              <a:t>Platform subscription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BA0430-4B6E-49FB-8FD5-BCCC7095F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381375"/>
            <a:ext cx="238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Ongoing access to the mobile app, admin portal and chosen modules.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5B95AA-0D21-4A4E-BD52-031B619AB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905000"/>
            <a:ext cx="3086100" cy="2619375"/>
          </a:xfrm>
          <a:prstGeom xmlns:a="http://schemas.openxmlformats.org/drawingml/2006/main" prst="roundRect">
            <a:avLst>
              <a:gd name="adj" fmla="val 5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13568F-7366-4854-B43D-D77341B84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171700"/>
            <a:ext cx="523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677FF"/>
                </a:solidFill>
              </a:defRPr>
            </a:pPr>
            <a:r>
              <a:rPr sz="1200" b="1">
                <a:solidFill>
                  <a:srgbClr val="1677FF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248080-62A6-4833-B66A-EF5F90D26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19375"/>
            <a:ext cx="2381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23C"/>
                </a:solidFill>
              </a:defRPr>
            </a:pPr>
            <a:r>
              <a:rPr sz="1875" b="1">
                <a:solidFill>
                  <a:srgbClr val="10223C"/>
                </a:solidFill>
              </a:rPr>
              <a:t>Expansion services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AE8069-F257-4F94-A7B8-DE615976C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81375"/>
            <a:ext cx="238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Additional modules, integrations, release support and bespoke work.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E8E20C-7A51-4802-8670-D7EBF00EB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1038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7FF"/>
                </a:solidFill>
              </a:defRPr>
            </a:pPr>
            <a:r>
              <a:rPr sz="1875" b="1">
                <a:solidFill>
                  <a:srgbClr val="1677FF"/>
                </a:solidFill>
              </a:rPr>
              <a:t>The economic logic: one platform investment can serve many distinct communities.</a:t>
            </a:r>
          </a:p>
        </p:txBody>
      </p:sp>
    </p:spTree>
    <p:extLst>
      <p:ext uri="{BB962C8B-B14F-4D97-AF65-F5344CB8AC3E}">
        <p14:creationId xmlns:p14="http://schemas.microsoft.com/office/powerpoint/2010/main" val="171405768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EEF5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208C64-08D6-4B20-8205-02823F72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COMPETITIVE ADVANTAGE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48D764-C308-405C-ACB5-696EC8CE2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MemberHub balances the strengths that alternatives separate.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6624A3-7539-45AA-9998-F0E98C355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91AEF4-711B-47EC-906C-AAA20D4E9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57375"/>
            <a:ext cx="10572750" cy="742950"/>
          </a:xfrm>
          <a:prstGeom xmlns:a="http://schemas.openxmlformats.org/drawingml/2006/main" prst="roundRect">
            <a:avLst>
              <a:gd name="adj" fmla="val 205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F8CD36-BB3A-4A68-B4EC-C134E3E46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07645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23C"/>
                </a:solidFill>
              </a:defRPr>
            </a:pPr>
            <a:r>
              <a:rPr sz="1500" b="1">
                <a:solidFill>
                  <a:srgbClr val="10223C"/>
                </a:solidFill>
              </a:rPr>
              <a:t>Generic membership tools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10362B-7495-4B95-966F-A04506656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07645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Fast to start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464543-DBBB-43F5-8203-A426E1E8E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07645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Weak brand differentiation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70853C-6B5C-4C91-9248-582138F7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10572750" cy="742950"/>
          </a:xfrm>
          <a:prstGeom xmlns:a="http://schemas.openxmlformats.org/drawingml/2006/main" prst="roundRect">
            <a:avLst>
              <a:gd name="adj" fmla="val 2051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A87332-7DB3-46B9-BCF5-04763751F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76575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23C"/>
                </a:solidFill>
              </a:defRPr>
            </a:pPr>
            <a:r>
              <a:rPr sz="1500" b="1">
                <a:solidFill>
                  <a:srgbClr val="10223C"/>
                </a:solidFill>
              </a:rPr>
              <a:t>Bespoke development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E37218-4FC1-499A-973C-B6AB0A46A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076575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Highly tailored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24B71F-3748-4861-942F-501F82021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076575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Slow and expensive to repeat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731DD3-1A1E-4C09-9B22-418B68DB9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57625"/>
            <a:ext cx="10572750" cy="742950"/>
          </a:xfrm>
          <a:prstGeom xmlns:a="http://schemas.openxmlformats.org/drawingml/2006/main" prst="roundRect">
            <a:avLst>
              <a:gd name="adj" fmla="val 20513"/>
            </a:avLst>
          </a:prstGeom>
          <a:solidFill xmlns:a="http://schemas.openxmlformats.org/drawingml/2006/main">
            <a:srgbClr val="DCEEFF"/>
          </a:solidFill>
          <a:ln xmlns:a="http://schemas.openxmlformats.org/drawingml/2006/main" w="9525">
            <a:solidFill>
              <a:srgbClr val="1677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BB7250-2D6F-4DA8-8586-DC0F6B22B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0767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23C"/>
                </a:solidFill>
              </a:defRPr>
            </a:pPr>
            <a:r>
              <a:rPr sz="1500" b="1">
                <a:solidFill>
                  <a:srgbClr val="10223C"/>
                </a:solidFill>
              </a:rPr>
              <a:t>MemberHub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818F28-5F45-4C54-950D-52CD0F5C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076700"/>
            <a:ext cx="223837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77FF"/>
                </a:solidFill>
              </a:defRPr>
            </a:pPr>
            <a:r>
              <a:rPr sz="1425" b="0">
                <a:solidFill>
                  <a:srgbClr val="1677FF"/>
                </a:solidFill>
              </a:rPr>
              <a:t>Branded, modular, governed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B4B634B-6F64-4A2B-9432-CAE051830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0767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677FF"/>
                </a:solidFill>
              </a:defRPr>
            </a:pPr>
            <a:r>
              <a:rPr sz="1425" b="0">
                <a:solidFill>
                  <a:srgbClr val="1677FF"/>
                </a:solidFill>
              </a:rPr>
              <a:t>Reusable platform economics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B6E18E-A067-4763-A1A4-47B9F50C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4097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677FF"/>
                </a:solidFill>
              </a:defRPr>
            </a:pPr>
            <a:r>
              <a:rPr sz="1125" b="1">
                <a:solidFill>
                  <a:srgbClr val="1677FF"/>
                </a:solidFill>
              </a:rPr>
              <a:t>The differentiated position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8F0DA0-C094-4A64-BBE1-650B19342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40970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677FF"/>
                </a:solidFill>
              </a:defRPr>
            </a:pPr>
            <a:r>
              <a:rPr sz="1125" b="1">
                <a:solidFill>
                  <a:srgbClr val="1677FF"/>
                </a:solidFill>
              </a:rPr>
              <a:t>Client experience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327A08-AEE1-4025-A4BC-6F6F8BA81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409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677FF"/>
                </a:solidFill>
              </a:defRPr>
            </a:pPr>
            <a:r>
              <a:rPr sz="1125" b="1">
                <a:solidFill>
                  <a:srgbClr val="1677FF"/>
                </a:solidFill>
              </a:rPr>
              <a:t>Delivery trade-off</a:t>
            </a:r>
          </a:p>
        </p:txBody>
      </p:sp>
    </p:spTree>
    <p:extLst>
      <p:ext uri="{BB962C8B-B14F-4D97-AF65-F5344CB8AC3E}">
        <p14:creationId xmlns:p14="http://schemas.microsoft.com/office/powerpoint/2010/main" val="2455714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40DA82-2B1F-4E6D-A24F-EE48DB09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IMPLEMENTATION PROCESS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6F9D78-C5AC-4A3D-875D-DDBEF1FD7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A disciplined launch process keeps scope clear and momentum high.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12543B-E179-4B90-A4A5-003741626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7EF895-A924-4A13-9EC6-EB5558EB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47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5"/>
          </a:solidFill>
          <a:ln xmlns:a="http://schemas.openxmlformats.org/drawingml/2006/main" w="0">
            <a:solidFill>
              <a:srgbClr val="071B35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963DED-3A34-4AD9-93F4-56CE750DA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047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A75F0B-2A71-4CAA-A9BF-3D096415E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67050"/>
            <a:ext cx="2524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23C"/>
                </a:solidFill>
              </a:defRPr>
            </a:pPr>
            <a:r>
              <a:rPr sz="1725" b="1">
                <a:solidFill>
                  <a:srgbClr val="10223C"/>
                </a:solidFill>
              </a:rPr>
              <a:t>1. Align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E35792-CC28-4109-AFBC-213B4400D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Brand workshop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Module selection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Success measures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0450A7-F0AC-4738-B39A-AFCFC0609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3812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B19DF4B-8A05-42B5-854E-18AF71235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047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837880-1375-4186-AD7A-D6C94292A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047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40B1E0-F480-4108-9A2D-D4B304D3A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067050"/>
            <a:ext cx="2524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23C"/>
                </a:solidFill>
              </a:defRPr>
            </a:pPr>
            <a:r>
              <a:rPr sz="1725" b="1">
                <a:solidFill>
                  <a:srgbClr val="10223C"/>
                </a:solidFill>
              </a:rPr>
              <a:t>2. Configure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ACFDB2-0621-4EC4-973D-E748DD709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524250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Manifest setup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Admin roles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Content &amp; data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8CCF0C-FE71-4DD7-A90D-D80D09E63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812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1263BB-E6FE-4E86-8053-2D7825226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047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D6FF"/>
          </a:solidFill>
          <a:ln xmlns:a="http://schemas.openxmlformats.org/drawingml/2006/main" w="0">
            <a:solidFill>
              <a:srgbClr val="38D6F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0E0574-0390-48D7-B88A-6E2DE8F2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047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DE48F3-1020-4759-89B0-D95A4203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67050"/>
            <a:ext cx="2524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23C"/>
                </a:solidFill>
              </a:defRPr>
            </a:pPr>
            <a:r>
              <a:rPr sz="1725" b="1">
                <a:solidFill>
                  <a:srgbClr val="10223C"/>
                </a:solidFill>
              </a:rPr>
              <a:t>3. Validate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096D5A-26BC-4A66-B3FB-D0D19EF89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24250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Pilot readiness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Release checklist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Client approval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4877E2-41DD-4DE4-94E7-269311E31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38125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7FF364-F93E-42EA-99C3-7E83B1711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04787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4000AB-CF50-44F7-9D3E-36288D951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204787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71B35"/>
                </a:solidFill>
              </a:defRPr>
            </a:pPr>
            <a:r>
              <a:rPr sz="1650" b="1">
                <a:solidFill>
                  <a:srgbClr val="071B35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AEDCFB3-8763-4419-B7E2-6315AF4F7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067050"/>
            <a:ext cx="2524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23C"/>
                </a:solidFill>
              </a:defRPr>
            </a:pPr>
            <a:r>
              <a:rPr sz="1725" b="1">
                <a:solidFill>
                  <a:srgbClr val="10223C"/>
                </a:solidFill>
              </a:rPr>
              <a:t>4. Launch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67A198-092F-4ECA-8636-0DB7EC6DB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524250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Store publication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Admin handover</a:t>
            </a:r>
          </a:p>
          <a:p xmlns:a="http://schemas.openxmlformats.org/drawingml/2006/main">
            <a:pPr algn="ctr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Improvement backlog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7C5CF37-B1DD-4B79-BC7A-ED7B04A68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677FF"/>
                </a:solidFill>
              </a:defRPr>
            </a:pPr>
            <a:r>
              <a:rPr sz="1650" b="1">
                <a:solidFill>
                  <a:srgbClr val="1677FF"/>
                </a:solidFill>
              </a:rPr>
              <a:t>Each phase produces a decision or handover—not just a technical milestone.</a:t>
            </a:r>
          </a:p>
        </p:txBody>
      </p:sp>
    </p:spTree>
    <p:extLst>
      <p:ext uri="{BB962C8B-B14F-4D97-AF65-F5344CB8AC3E}">
        <p14:creationId xmlns:p14="http://schemas.microsoft.com/office/powerpoint/2010/main" val="54702836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B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D81B879-139A-4DB6-B10C-565EC1A04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CFFF"/>
                </a:solidFill>
              </a:defRPr>
            </a:pPr>
            <a:r>
              <a:rPr sz="975" b="1">
                <a:solidFill>
                  <a:srgbClr val="A9CFFF"/>
                </a:solidFill>
              </a:rPr>
              <a:t>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B036F9-F7F3-4207-B025-381FF5297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The platform is designed to deepen capability without losing simplicity.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A9DF85-2767-4DB3-92AD-4974CE478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A9CFFF"/>
                </a:solidFill>
              </a:defRPr>
            </a:pPr>
            <a:r>
              <a:rPr sz="1125" b="1">
                <a:solidFill>
                  <a:srgbClr val="A9CFFF"/>
                </a:solidFill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E008C3-ABA2-43CB-94D5-5BDC63263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66925"/>
            <a:ext cx="895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5987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EBF5F3-6ADE-43EB-945D-E9AFA27B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288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7A3F97-A003-43A1-B4DE-17DF1F1F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288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968E62-6DDE-46F4-8625-C63912934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6764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3F0C0"/>
                </a:solidFill>
              </a:defRPr>
            </a:pPr>
            <a:r>
              <a:rPr sz="1500" b="1">
                <a:solidFill>
                  <a:srgbClr val="73F0C0"/>
                </a:solidFill>
              </a:rPr>
              <a:t>Now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93681F-DD88-4638-A6BB-F8FF7983E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97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Launch repeatable branded apps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EB85C2-7E1F-4C73-A2F1-B43362845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9072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6E6FA"/>
                </a:solidFill>
              </a:defRPr>
            </a:pPr>
            <a:r>
              <a:rPr sz="1350" b="0">
                <a:solidFill>
                  <a:srgbClr val="D6E6FA"/>
                </a:solidFill>
              </a:rPr>
              <a:t>Core modules + scoped admin handover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E1C213-05CB-4A3F-BB0F-83E08F1C1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286125"/>
            <a:ext cx="895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85987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C1A143-EDC4-4C46-845B-CA9DE8929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0480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B1E23A-4FBF-482B-B9EE-F08C30212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0480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50B872-CCF7-4DBE-B216-15A64502D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895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3F0C0"/>
                </a:solidFill>
              </a:defRPr>
            </a:pPr>
            <a:r>
              <a:rPr sz="1500" b="1">
                <a:solidFill>
                  <a:srgbClr val="73F0C0"/>
                </a:solidFill>
              </a:rPr>
              <a:t>Next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7AE9FA-9BD2-469F-86FE-8D92C5161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2289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Increase configuration flexibility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159D97-73DF-47C6-BA77-CB23FAF23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20992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6E6FA"/>
                </a:solidFill>
              </a:defRPr>
            </a:pPr>
            <a:r>
              <a:rPr sz="1350" b="0">
                <a:solidFill>
                  <a:srgbClr val="D6E6FA"/>
                </a:solidFill>
              </a:rPr>
              <a:t>Additional home styles + richer feature controls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483345-40C2-4810-AE02-F8FB828A7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05325"/>
            <a:ext cx="8953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3F0C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FA1413-49A7-4E0C-B7D7-C1AC38EF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672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9B2DF7B-168B-438E-BD93-470D65FE1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672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B35"/>
                </a:solidFill>
              </a:defRPr>
            </a:pPr>
            <a:r>
              <a:rPr sz="1200" b="1">
                <a:solidFill>
                  <a:srgbClr val="071B35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963C60-EC53-42AA-8BDE-C82207191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1148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3F0C0"/>
                </a:solidFill>
              </a:defRPr>
            </a:pPr>
            <a:r>
              <a:rPr sz="1500" b="1">
                <a:solidFill>
                  <a:srgbClr val="73F0C0"/>
                </a:solidFill>
              </a:rPr>
              <a:t>Later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93B571-D01C-451A-A014-8DFC97053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448175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Extend ecosystem value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202BF15-2A22-4D19-B757-A2031D2BC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429125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6E6FA"/>
                </a:solidFill>
              </a:defRPr>
            </a:pPr>
            <a:r>
              <a:rPr sz="1350" b="0">
                <a:solidFill>
                  <a:srgbClr val="D6E6FA"/>
                </a:solidFill>
              </a:rPr>
              <a:t>More integrations + expanded community experiences</a:t>
            </a:r>
          </a:p>
        </p:txBody>
      </p:sp>
    </p:spTree>
    <p:extLst>
      <p:ext uri="{BB962C8B-B14F-4D97-AF65-F5344CB8AC3E}">
        <p14:creationId xmlns:p14="http://schemas.microsoft.com/office/powerpoint/2010/main" val="7049006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B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D124C6-33D7-44D6-B907-5C6B76DE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143000"/>
            <a:ext cx="2571750" cy="2571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3966"/>
          </a:solidFill>
          <a:ln xmlns:a="http://schemas.openxmlformats.org/drawingml/2006/main" w="0">
            <a:solidFill>
              <a:srgbClr val="103966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7FD320-25FC-4477-B1EB-33160A494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381250"/>
            <a:ext cx="1333500" cy="1333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CA5A0A-585C-4752-88BC-6C2677E7F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CFFF"/>
                </a:solidFill>
              </a:defRPr>
            </a:pPr>
            <a:r>
              <a:rPr sz="975" b="1">
                <a:solidFill>
                  <a:srgbClr val="A9CFFF"/>
                </a:solidFill>
              </a:rPr>
              <a:t>THE OPPORTUNITY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59A2C2-CC22-4300-AE55-D7C38592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Give every community its own digital home.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9A392E-17A5-4002-B0E6-498AE2D2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A9CFFF"/>
                </a:solidFill>
              </a:defRPr>
            </a:pPr>
            <a:r>
              <a:rPr sz="1125" b="1">
                <a:solidFill>
                  <a:srgbClr val="A9CFFF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01F95E-1674-4C46-A085-27AB7B354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286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MemberHub delivers branded membership experiences at the speed of a reusable platform.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23A640-AB63-4845-A0F9-CC825C469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9925"/>
            <a:ext cx="5124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38D6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D1290A-D02F-4EF0-A136-BDD00D6C7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685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6E6FA"/>
                </a:solidFill>
              </a:defRPr>
            </a:pPr>
            <a:r>
              <a:rPr sz="1875" b="0">
                <a:solidFill>
                  <a:srgbClr val="D6E6FA"/>
                </a:solidFill>
              </a:rPr>
              <a:t>Build once. Brand many times. Operate with confidence.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98B670-2141-47B0-9B24-20EADF13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533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3F0C0"/>
                </a:solidFill>
              </a:defRPr>
            </a:pPr>
            <a:r>
              <a:rPr sz="1125" b="1">
                <a:solidFill>
                  <a:srgbClr val="73F0C0"/>
                </a:solidFill>
              </a:rPr>
              <a:t>LET’S DEFINE YOUR FIRST CUSTOMER LAUNCH</a:t>
            </a:r>
          </a:p>
        </p:txBody>
      </p:sp>
    </p:spTree>
    <p:extLst>
      <p:ext uri="{BB962C8B-B14F-4D97-AF65-F5344CB8AC3E}">
        <p14:creationId xmlns:p14="http://schemas.microsoft.com/office/powerpoint/2010/main" val="1924792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439FE4-25CA-48A5-993C-BF54FACC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THE CHALLENGE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BEDE7E-4A85-4734-9B75-EC077CB30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Community technology is still fragmented.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B7D646-3FFE-40F8-A9E7-9C6840D5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C405FA-E947-4DE7-88DC-22925190D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876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3728A"/>
                </a:solidFill>
              </a:defRPr>
            </a:pPr>
            <a:r>
              <a:rPr sz="1725" b="0">
                <a:solidFill>
                  <a:srgbClr val="63728A"/>
                </a:solidFill>
              </a:rPr>
              <a:t>Every community wants a digital front door. Few want to fund a custom platform from scratch.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D14145-E530-4DA2-80D4-FF01E0A30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FFB2AD-0166-4D64-945B-5933AE027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146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36135A-5467-4D32-9EF1-797F7362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04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Scattered tools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DFE71D-E39E-479C-B279-D963211B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57625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Members switch between chat groups, spreadsheets, portals and payment links.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A99BC6-5EF3-437C-AD5B-5599D99E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7146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D6FF"/>
          </a:solidFill>
          <a:ln xmlns:a="http://schemas.openxmlformats.org/drawingml/2006/main" w="0">
            <a:solidFill>
              <a:srgbClr val="38D6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C55418-267D-4485-859E-CFDDEBDF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7146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95D7CF-105E-40AA-A17A-FB472F50E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004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One-size-fits-all apps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3824B6-F775-4406-B65B-A5CF1BC79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857625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Generic platforms weaken the organisation’s identity and control.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D84C4EF-0712-4F95-8DFF-73B2422FE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7146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454"/>
          </a:solidFill>
          <a:ln xmlns:a="http://schemas.openxmlformats.org/drawingml/2006/main" w="0">
            <a:solidFill>
              <a:srgbClr val="FFB45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E42AD6-D2D3-491F-8069-3152503E7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714625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D575E1E-A1FE-421E-85A9-AF3575D2D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4004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Costly custom builds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F528FF-C99F-4329-92FE-B803F018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857625"/>
            <a:ext cx="2857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3728A"/>
                </a:solidFill>
              </a:defRPr>
            </a:pPr>
            <a:r>
              <a:rPr sz="1350" b="0">
                <a:solidFill>
                  <a:srgbClr val="63728A"/>
                </a:solidFill>
              </a:rPr>
              <a:t>Bespoke apps repeat the same engineering and release effort.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3C90BA-F539-4E56-91F4-707972AF3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8637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9E4F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3C2BAD-21EA-4BDD-BD87-8EC1E030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43550"/>
            <a:ext cx="990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The result: slower launches, weaker engagement, and operational work that does not scale.</a:t>
            </a:r>
          </a:p>
        </p:txBody>
      </p:sp>
    </p:spTree>
    <p:extLst>
      <p:ext uri="{BB962C8B-B14F-4D97-AF65-F5344CB8AC3E}">
        <p14:creationId xmlns:p14="http://schemas.microsoft.com/office/powerpoint/2010/main" val="18589106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EF5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36E6DB-C6BE-43BF-AAAA-1313DC23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THE ANSWER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1E2629-B71E-4557-8C00-6561AF52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One reusable platform. Many branded experiences.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CA3F06-8E54-4CF5-BA3B-DC09994DE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2DA8AE-5567-4850-AB83-2C3A7B7FB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47800"/>
            <a:ext cx="8667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63728A"/>
                </a:solidFill>
              </a:defRPr>
            </a:pPr>
            <a:r>
              <a:rPr sz="1800" b="0">
                <a:solidFill>
                  <a:srgbClr val="63728A"/>
                </a:solidFill>
              </a:rPr>
              <a:t>MemberHub assembles proven membership modules into a customer-specific mobile app and scoped admin portal.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EE58AF-E61C-4AA2-B09E-45F77B9CB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429000"/>
            <a:ext cx="7905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77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66D15E-6F82-4BB2-B762-E7A38EC2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575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35"/>
          </a:solidFill>
          <a:ln xmlns:a="http://schemas.openxmlformats.org/drawingml/2006/main" w="0">
            <a:solidFill>
              <a:srgbClr val="071B35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53C702-6B77-4025-951A-ED1E5A354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209925"/>
            <a:ext cx="914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0DE9BB-AD30-4946-8177-A552DBD76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3053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23C"/>
                </a:solidFill>
              </a:defRPr>
            </a:pPr>
            <a:r>
              <a:rPr sz="1575" b="1">
                <a:solidFill>
                  <a:srgbClr val="10223C"/>
                </a:solidFill>
              </a:rPr>
              <a:t>Shared platform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527A7F-20E1-4C0E-AFA9-83AD7C7CE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8575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5999CE-47C2-4B8A-B686-A1CC3AAC6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3209925"/>
            <a:ext cx="914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CONFIG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FA8AFA0-29A0-485C-A57D-CCCF7DB21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053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23C"/>
                </a:solidFill>
              </a:defRPr>
            </a:pPr>
            <a:r>
              <a:rPr sz="1575" b="1">
                <a:solidFill>
                  <a:srgbClr val="10223C"/>
                </a:solidFill>
              </a:rPr>
              <a:t>Customer manifest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CFF12C-FBA0-4BB4-BB47-19966C65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5750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EE37EA-88FF-4A23-8BB0-D1BE7503A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209925"/>
            <a:ext cx="914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71B35"/>
                </a:solidFill>
              </a:defRPr>
            </a:pPr>
            <a:r>
              <a:rPr sz="1050" b="1">
                <a:solidFill>
                  <a:srgbClr val="071B35"/>
                </a:solidFill>
              </a:rPr>
              <a:t>LAUNCH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676C46-394F-490D-B61D-94FF24F15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30530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0223C"/>
                </a:solidFill>
              </a:defRPr>
            </a:pPr>
            <a:r>
              <a:rPr sz="1575" b="1">
                <a:solidFill>
                  <a:srgbClr val="10223C"/>
                </a:solidFill>
              </a:rPr>
              <a:t>Branded app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BF4FC5-E68B-4E89-A830-18AAAC356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14900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3728A"/>
                </a:solidFill>
              </a:defRPr>
            </a:pPr>
            <a:r>
              <a:rPr sz="1200" b="1">
                <a:solidFill>
                  <a:srgbClr val="63728A"/>
                </a:solidFill>
              </a:rPr>
              <a:t>Reusable feature library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A67B3E-45CF-4541-9F15-B58F566EA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914900"/>
            <a:ext cx="1809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3728A"/>
                </a:solidFill>
              </a:defRPr>
            </a:pPr>
            <a:r>
              <a:rPr sz="1200" b="1">
                <a:solidFill>
                  <a:srgbClr val="63728A"/>
                </a:solidFill>
              </a:rPr>
              <a:t>Brand, modules &amp; endpoints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6DB380-5E29-4ACD-97CA-01DF1602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91490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3728A"/>
                </a:solidFill>
              </a:defRPr>
            </a:pPr>
            <a:r>
              <a:rPr sz="1200" b="1">
                <a:solidFill>
                  <a:srgbClr val="63728A"/>
                </a:solidFill>
              </a:rPr>
              <a:t>Separate App Store &amp; Play Store listing</a:t>
            </a:r>
          </a:p>
        </p:txBody>
      </p:sp>
    </p:spTree>
    <p:extLst>
      <p:ext uri="{BB962C8B-B14F-4D97-AF65-F5344CB8AC3E}">
        <p14:creationId xmlns:p14="http://schemas.microsoft.com/office/powerpoint/2010/main" val="7280477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448FE1-1B3B-4793-9FFE-73FBDF44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WHY IT MATTERS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9467B9-5540-44DA-AC75-232365F93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A better offer for clients—and a stronger engine for growth.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8B31D7-8E2A-4E2A-B70A-56FFBE10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8FFC10-4FA7-4813-A9F5-5ED7057E3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668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B51335-6953-4958-BDCD-CC012AE25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6687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4543A7-0679-434B-A1DE-DF35D7472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6478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Brand ownership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097829-2A49-410F-971A-1214B4504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619250"/>
            <a:ext cx="600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A named, themed, store-listed app that feels native to the community.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87B5D7-FA14-41CB-840C-F5B702E1E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19350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E4110D-27FD-49E1-B70F-B8D04E82E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1942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054DE7-F80D-4793-A158-22F41226A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1942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B35"/>
                </a:solidFill>
              </a:defRPr>
            </a:pPr>
            <a:r>
              <a:rPr sz="1200" b="1">
                <a:solidFill>
                  <a:srgbClr val="071B35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A23232-6E4C-46DB-9DB8-96674D4A1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0037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Fit by design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5752BB-E8B7-4F2B-8B63-C3B4BAB7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71800"/>
            <a:ext cx="600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Only the modules a client needs are enabled for its launch.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1B6B9AE-A39D-4344-99D1-685BB619F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771900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EC9145-730E-4D89-92F9-BD7C545AC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719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454"/>
          </a:solidFill>
          <a:ln xmlns:a="http://schemas.openxmlformats.org/drawingml/2006/main" w="0">
            <a:solidFill>
              <a:srgbClr val="FFB45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0D9685-1A67-4C9C-B05F-65F58A833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71975"/>
            <a:ext cx="438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D353D7-DC52-4736-9959-D694BA23A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3529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23C"/>
                </a:solidFill>
              </a:defRPr>
            </a:pPr>
            <a:r>
              <a:rPr sz="1800" b="1">
                <a:solidFill>
                  <a:srgbClr val="10223C"/>
                </a:solidFill>
              </a:rPr>
              <a:t>Operational autonomy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46FEFEF-9390-48FF-842D-79FB0A57E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324350"/>
            <a:ext cx="6000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3728A"/>
                </a:solidFill>
              </a:defRPr>
            </a:pPr>
            <a:r>
              <a:rPr sz="1425" b="0">
                <a:solidFill>
                  <a:srgbClr val="63728A"/>
                </a:solidFill>
              </a:rPr>
              <a:t>Client teams manage members and content while the platform remains governed.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849ED83-DB2E-4933-B015-116AB9602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124450"/>
            <a:ext cx="9315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4F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43AEB3-A1D6-49F4-8E48-ACE4A031B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677FF"/>
                </a:solidFill>
              </a:defRPr>
            </a:pPr>
            <a:r>
              <a:rPr sz="1950" b="1">
                <a:solidFill>
                  <a:srgbClr val="1677FF"/>
                </a:solidFill>
              </a:rPr>
              <a:t>MemberHub makes personalisation repeatable—not bespoke.</a:t>
            </a:r>
          </a:p>
        </p:txBody>
      </p:sp>
    </p:spTree>
    <p:extLst>
      <p:ext uri="{BB962C8B-B14F-4D97-AF65-F5344CB8AC3E}">
        <p14:creationId xmlns:p14="http://schemas.microsoft.com/office/powerpoint/2010/main" val="4958276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B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38D865-2086-41A5-90F9-BFC4E23BA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CFFF"/>
                </a:solidFill>
              </a:defRPr>
            </a:pPr>
            <a:r>
              <a:rPr sz="975" b="1">
                <a:solidFill>
                  <a:srgbClr val="A9CFFF"/>
                </a:solidFill>
              </a:rPr>
              <a:t>WHITE-LABEL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18762E-36E1-45A0-9446-13D19177C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Configuration turns one product into distinct customer apps.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53B0E4-2124-4F2C-8FFF-BCAC556A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A9CFFF"/>
                </a:solidFill>
              </a:defRPr>
            </a:pPr>
            <a:r>
              <a:rPr sz="1125" b="1">
                <a:solidFill>
                  <a:srgbClr val="A9CFFF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F1DF49-BC02-47CA-B0BD-655AC90AF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52625"/>
            <a:ext cx="2857500" cy="2524125"/>
          </a:xfrm>
          <a:prstGeom xmlns:a="http://schemas.openxmlformats.org/drawingml/2006/main" prst="roundRect">
            <a:avLst>
              <a:gd name="adj" fmla="val 6038"/>
            </a:avLst>
          </a:prstGeom>
          <a:solidFill xmlns:a="http://schemas.openxmlformats.org/drawingml/2006/main">
            <a:srgbClr val="0E315B"/>
          </a:solidFill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A8CF76-2B86-4A25-84E2-5AEFF02DF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228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73F0C0"/>
                </a:solidFill>
              </a:defRPr>
            </a:pPr>
            <a:r>
              <a:rPr sz="1800" b="1">
                <a:solidFill>
                  <a:srgbClr val="73F0C0"/>
                </a:solidFill>
              </a:rPr>
              <a:t>Brand layer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CA0BC7-D3A3-42A3-AF37-17DE8281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67000"/>
            <a:ext cx="20669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8C8495-5A82-42C1-B793-939C67338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981325"/>
            <a:ext cx="209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App name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Icon &amp; splash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Colors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332A06-6042-43EB-8CC1-0B26D3805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52625"/>
            <a:ext cx="2857500" cy="2524125"/>
          </a:xfrm>
          <a:prstGeom xmlns:a="http://schemas.openxmlformats.org/drawingml/2006/main" prst="roundRect">
            <a:avLst>
              <a:gd name="adj" fmla="val 6038"/>
            </a:avLst>
          </a:prstGeom>
          <a:solidFill xmlns:a="http://schemas.openxmlformats.org/drawingml/2006/main">
            <a:srgbClr val="0E315B"/>
          </a:solidFill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775F06-9D30-482C-8003-60D10B1BC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228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73F0C0"/>
                </a:solidFill>
              </a:defRPr>
            </a:pPr>
            <a:r>
              <a:rPr sz="1800" b="1">
                <a:solidFill>
                  <a:srgbClr val="73F0C0"/>
                </a:solidFill>
              </a:rPr>
              <a:t>Service layer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F42FAB-7A65-46B6-AD3B-0E1B83B07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667000"/>
            <a:ext cx="20669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0C8586D-3004-49CA-9025-8C134F2A9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981325"/>
            <a:ext cx="209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Firebase config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API base URL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Release settings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62E8CC-8698-48E9-9EF1-E3F81BF89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952625"/>
            <a:ext cx="2857500" cy="2524125"/>
          </a:xfrm>
          <a:prstGeom xmlns:a="http://schemas.openxmlformats.org/drawingml/2006/main" prst="roundRect">
            <a:avLst>
              <a:gd name="adj" fmla="val 6038"/>
            </a:avLst>
          </a:prstGeom>
          <a:solidFill xmlns:a="http://schemas.openxmlformats.org/drawingml/2006/main">
            <a:srgbClr val="0E315B"/>
          </a:solidFill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FFB5B48-DFCD-49B7-A90F-8FCE28024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228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73F0C0"/>
                </a:solidFill>
              </a:defRPr>
            </a:pPr>
            <a:r>
              <a:rPr sz="1800" b="1">
                <a:solidFill>
                  <a:srgbClr val="73F0C0"/>
                </a:solidFill>
              </a:rPr>
              <a:t>Feature layer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3A851F-FEC3-44F4-A84E-021D5DC5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667000"/>
            <a:ext cx="20669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4518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BAB5E3-5B63-4E87-A660-D4B05ADCC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981325"/>
            <a:ext cx="2095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Enabled modules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Role access</a:t>
            </a:r>
          </a:p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Home style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F27DD2-5545-4D71-8F67-8B524E1F0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029200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38D6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48BF4F-036C-457D-9911-1172DEBAE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476250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38D6FF"/>
                </a:solidFill>
              </a:defRPr>
            </a:pPr>
            <a:r>
              <a:rPr sz="1125" b="1">
                <a:solidFill>
                  <a:srgbClr val="38D6FF"/>
                </a:solidFill>
              </a:rPr>
              <a:t>CUSTOMER MANIFEST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AE287C-3EB0-4F27-8663-139E7505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00700"/>
            <a:ext cx="995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6E6FA"/>
                </a:solidFill>
              </a:defRPr>
            </a:pPr>
            <a:r>
              <a:rPr sz="1725" b="0">
                <a:solidFill>
                  <a:srgbClr val="D6E6FA"/>
                </a:solidFill>
              </a:rPr>
              <a:t>Customer-specific configuration is selected at build time—without cloning the core product.</a:t>
            </a:r>
          </a:p>
        </p:txBody>
      </p:sp>
    </p:spTree>
    <p:extLst>
      <p:ext uri="{BB962C8B-B14F-4D97-AF65-F5344CB8AC3E}">
        <p14:creationId xmlns:p14="http://schemas.microsoft.com/office/powerpoint/2010/main" val="20015627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2C6EC74-F2B4-4574-9FDC-031F34E38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FEATURE CATALOGUE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024F90-C1BB-4F5F-920A-B43965437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A modular library covers the everyday work of member communities.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736095-DA27-4CB7-A2AF-84C92D577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2F168E-7C8A-4A40-BDC0-C573CADA1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192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D50D42-A73A-43CB-ADF6-9DA262C27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192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C6034E-BB20-4CE8-B867-D484DEC31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160972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Member management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460C0E-A1BA-4A6F-BED7-69479C71F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192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DBFD40-8EB9-438A-968F-E7295B47F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192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DC9095-DDB1-4774-BD4E-696FE0396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160972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Announcements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D7DCD1-A261-4812-9A4A-FF64BA398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192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2E81A1-2D72-4677-B42F-51C1E87AA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1925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DF142F-FC2A-485C-8424-E89E71564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0972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Payments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154147-A3DA-4C5E-9F48-232EA552E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19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D6FF"/>
          </a:solidFill>
          <a:ln xmlns:a="http://schemas.openxmlformats.org/drawingml/2006/main" w="0">
            <a:solidFill>
              <a:srgbClr val="38D6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041D8-452F-44EF-95F2-559C6B1D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193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D345BA-2D55-4127-A9D2-485BB1D6B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260985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Programs &amp; events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B423C7A-53EF-4860-9AA5-FB1CFC2C4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619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D6FF"/>
          </a:solidFill>
          <a:ln xmlns:a="http://schemas.openxmlformats.org/drawingml/2006/main" w="0">
            <a:solidFill>
              <a:srgbClr val="38D6F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A7A940-9835-4751-9BFC-2A6096503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6193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8EA6DDE-C706-488A-92DA-607626DB4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260985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Family tree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D107AE-86B5-441A-AA5E-161777D42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193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D6FF"/>
          </a:solidFill>
          <a:ln xmlns:a="http://schemas.openxmlformats.org/drawingml/2006/main" w="0">
            <a:solidFill>
              <a:srgbClr val="38D6F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823F12A-16FE-4F17-BA8D-A975C3B60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6193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F5F5EF-AA3D-4DFC-B8D1-894E2ED4C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260985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Organisation chart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8A863DD-EA8A-4D9F-9A52-D6DDA82A0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5A6CB0C-5C34-4574-81AC-C3BA8FF0A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195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35"/>
                </a:solidFill>
              </a:defRPr>
            </a:pPr>
            <a:r>
              <a:rPr sz="1350" b="1">
                <a:solidFill>
                  <a:srgbClr val="071B35"/>
                </a:solidFill>
              </a:rPr>
              <a:t>+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59CC67-C044-434C-838C-8E2F6803B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360997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Community history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E5938C6-7077-456C-9AC5-5708B0B8C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619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125E196-A912-4B80-981A-2D9CED9D1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6195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35"/>
                </a:solidFill>
              </a:defRPr>
            </a:pPr>
            <a:r>
              <a:rPr sz="1350" b="1">
                <a:solidFill>
                  <a:srgbClr val="071B35"/>
                </a:solidFill>
              </a:rPr>
              <a:t>+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7A47AC-4334-4BC9-8860-5FC87D5F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360997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Emergency requests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F93555-1304-4390-BA3C-B307E88E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1F3BA0-08C1-4EBD-9762-EFCBF1581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19500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35"/>
                </a:solidFill>
              </a:defRPr>
            </a:pPr>
            <a:r>
              <a:rPr sz="1350" b="1">
                <a:solidFill>
                  <a:srgbClr val="071B35"/>
                </a:solidFill>
              </a:rPr>
              <a:t>+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0D765B-1BD7-44B8-9039-99F1F4B0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3609975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Qibla &amp; prayer times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62E4B9C-FD49-40BD-9006-7FFCED5CC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196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454"/>
          </a:solidFill>
          <a:ln xmlns:a="http://schemas.openxmlformats.org/drawingml/2006/main" w="0">
            <a:solidFill>
              <a:srgbClr val="FFB45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FCF0DF3-1EC4-4946-91FB-3B48372A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196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D9D27D3-1F87-42E8-84B2-A4FACA6E3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461010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Matrimonial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AC14582-BDE5-4828-B3C4-2AA55518A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6196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454"/>
          </a:solidFill>
          <a:ln xmlns:a="http://schemas.openxmlformats.org/drawingml/2006/main" w="0">
            <a:solidFill>
              <a:srgbClr val="FFB454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9FF5EEE-7C2D-4685-8DA2-885B362CD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6196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2AB9BD5-F16A-42E8-A95E-D37F2EC57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461010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Admin portal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2653A5B-0C1D-44A1-BD21-924ECBA90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196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B454"/>
          </a:solidFill>
          <a:ln xmlns:a="http://schemas.openxmlformats.org/drawingml/2006/main" w="0">
            <a:solidFill>
              <a:srgbClr val="FFB45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43C636-5D5D-4838-9FFD-7B47B6712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1962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+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2D8190F-7D94-49B3-8428-6F275CD6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4610100"/>
            <a:ext cx="2714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23C"/>
                </a:solidFill>
              </a:defRPr>
            </a:pPr>
            <a:r>
              <a:rPr sz="1425" b="1">
                <a:solidFill>
                  <a:srgbClr val="10223C"/>
                </a:solidFill>
              </a:rPr>
              <a:t>White-label setup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B0EB5CE-87C9-44FC-920F-CBF04FD0D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483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3728A"/>
                </a:solidFill>
              </a:defRPr>
            </a:pPr>
            <a:r>
              <a:rPr sz="1575" b="0">
                <a:solidFill>
                  <a:srgbClr val="63728A"/>
                </a:solidFill>
              </a:rPr>
              <a:t>Select the experience that fits the community; keep the platform lean, relevant and ready to expand.</a:t>
            </a:r>
          </a:p>
        </p:txBody>
      </p:sp>
    </p:spTree>
    <p:extLst>
      <p:ext uri="{BB962C8B-B14F-4D97-AF65-F5344CB8AC3E}">
        <p14:creationId xmlns:p14="http://schemas.microsoft.com/office/powerpoint/2010/main" val="38734693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EF5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4DEE79-B0A6-464F-AE43-6D5DF17E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DELIVERY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E3B943-8FF9-430A-A30B-6FDE108C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Designed to ship separate customer apps efficiently.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727AFF-4E2F-4B61-91AD-95FA134DB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F4E9A0-F8A4-47FC-824B-ACF71C7A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90875"/>
            <a:ext cx="914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677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D1AEE6-89A0-4585-B3F4-25DDF9AF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0512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AAD6FD-EDAA-4F16-81C9-FAF30648C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0512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C981AB-F1C3-443F-8083-823A542D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576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23C"/>
                </a:solidFill>
              </a:defRPr>
            </a:pPr>
            <a:r>
              <a:rPr sz="1650" b="1">
                <a:solidFill>
                  <a:srgbClr val="10223C"/>
                </a:solidFill>
              </a:rPr>
              <a:t>Configure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3DDCD6-46EB-4C8A-84F8-F8F7BD10B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4276725"/>
            <a:ext cx="2000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28A"/>
                </a:solidFill>
              </a:defRPr>
            </a:pPr>
            <a:r>
              <a:rPr sz="1275" b="0">
                <a:solidFill>
                  <a:srgbClr val="63728A"/>
                </a:solidFill>
              </a:rPr>
              <a:t>Choose brand, integrations and modules.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442DF2-027E-4679-8048-FDFD3825D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0512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9FBC00-6B4A-4AA6-A148-93A129066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90512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E847CE-1F59-4A50-89BC-35296515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8576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23C"/>
                </a:solidFill>
              </a:defRPr>
            </a:pPr>
            <a:r>
              <a:rPr sz="1650" b="1">
                <a:solidFill>
                  <a:srgbClr val="10223C"/>
                </a:solidFill>
              </a:rPr>
              <a:t>Assemble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26A164-47D3-45DF-A8C2-453B77C80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4276725"/>
            <a:ext cx="2000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28A"/>
                </a:solidFill>
              </a:defRPr>
            </a:pPr>
            <a:r>
              <a:rPr sz="1275" b="0">
                <a:solidFill>
                  <a:srgbClr val="63728A"/>
                </a:solidFill>
              </a:rPr>
              <a:t>Combine shared packages with the customer manifest.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1B6DC0-11B3-468E-92B6-A6146104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90512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677FF"/>
          </a:solidFill>
          <a:ln xmlns:a="http://schemas.openxmlformats.org/drawingml/2006/main" w="0">
            <a:solidFill>
              <a:srgbClr val="1677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3B532D-BB4D-4A60-BF12-93CCBAB11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90512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CF515F-9658-4ECA-AB02-3A6E787D4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8576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23C"/>
                </a:solidFill>
              </a:defRPr>
            </a:pPr>
            <a:r>
              <a:rPr sz="1650" b="1">
                <a:solidFill>
                  <a:srgbClr val="10223C"/>
                </a:solidFill>
              </a:rPr>
              <a:t>Release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AFE4FA-2811-4AFF-8D70-F2B8815B1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4276725"/>
            <a:ext cx="2000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28A"/>
                </a:solidFill>
              </a:defRPr>
            </a:pPr>
            <a:r>
              <a:rPr sz="1275" b="0">
                <a:solidFill>
                  <a:srgbClr val="63728A"/>
                </a:solidFill>
              </a:rPr>
              <a:t>Publish a dedicated store listing and hand over operations.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DF3D32-0EA6-4434-BA5B-D17513DA4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905125"/>
            <a:ext cx="571500" cy="571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3F0C0"/>
          </a:solidFill>
          <a:ln xmlns:a="http://schemas.openxmlformats.org/drawingml/2006/main" w="0">
            <a:solidFill>
              <a:srgbClr val="73F0C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91261B-F437-4B89-9718-212345290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905125"/>
            <a:ext cx="571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B35"/>
                </a:solidFill>
              </a:defRPr>
            </a:pPr>
            <a:r>
              <a:rPr sz="1200" b="1">
                <a:solidFill>
                  <a:srgbClr val="071B35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0659EE6-13A1-4D48-9750-1891BB19E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85762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0223C"/>
                </a:solidFill>
              </a:defRPr>
            </a:pPr>
            <a:r>
              <a:rPr sz="1650" b="1">
                <a:solidFill>
                  <a:srgbClr val="10223C"/>
                </a:solidFill>
              </a:rPr>
              <a:t>Evolve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FD78B8-0433-420C-B561-997E96C0F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4276725"/>
            <a:ext cx="20002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3728A"/>
                </a:solidFill>
              </a:defRPr>
            </a:pPr>
            <a:r>
              <a:rPr sz="1275" b="0">
                <a:solidFill>
                  <a:srgbClr val="63728A"/>
                </a:solidFill>
              </a:rPr>
              <a:t>Add modules, home styles and releases as needs change.</a:t>
            </a:r>
          </a:p>
        </p:txBody>
      </p:sp>
    </p:spTree>
    <p:extLst>
      <p:ext uri="{BB962C8B-B14F-4D97-AF65-F5344CB8AC3E}">
        <p14:creationId xmlns:p14="http://schemas.microsoft.com/office/powerpoint/2010/main" val="25275004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065F5A3-831F-4829-98DE-008B9AB23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677FF"/>
                </a:solidFill>
              </a:defRPr>
            </a:pPr>
            <a:r>
              <a:rPr sz="975" b="1">
                <a:solidFill>
                  <a:srgbClr val="1677FF"/>
                </a:solidFill>
              </a:rPr>
              <a:t>CUSTOMER JOURNEY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D1DA9E-AB86-4A51-AD6F-EEBDF6F63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0223C"/>
                </a:solidFill>
              </a:defRPr>
            </a:pPr>
            <a:r>
              <a:rPr sz="2700" b="1">
                <a:solidFill>
                  <a:srgbClr val="10223C"/>
                </a:solidFill>
              </a:rPr>
              <a:t>A community moves from brief to branded app with a clear handover.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F4FA18-0CCC-48D0-951C-A0DCAB858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63728A"/>
                </a:solidFill>
              </a:defRPr>
            </a:pPr>
            <a:r>
              <a:rPr sz="1125" b="1">
                <a:solidFill>
                  <a:srgbClr val="63728A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7A5403-5D57-49A1-AB3C-4A6EFA5F3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00200"/>
            <a:ext cx="1809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71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6C92E9C-CD93-4E24-95CA-82C6D3E66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1790700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3F0C0"/>
                </a:solidFill>
              </a:defRPr>
            </a:pPr>
            <a:r>
              <a:rPr sz="1125" b="1">
                <a:solidFill>
                  <a:srgbClr val="73F0C0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74658B-EA1F-437E-B6A4-3169B7BDB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7716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Discover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AA7232-E128-45CE-90EC-3F08DBC4C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1924050"/>
            <a:ext cx="971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985357-7A44-48F0-B23D-177BF6E50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38300"/>
            <a:ext cx="6381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3728A"/>
                </a:solidFill>
              </a:defRPr>
            </a:pPr>
            <a:r>
              <a:rPr sz="1500" b="0">
                <a:solidFill>
                  <a:srgbClr val="63728A"/>
                </a:solidFill>
              </a:rPr>
              <a:t>Clarify audience, priorities and selected modules.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105B33-C050-48C7-86DF-D149CE1B7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47950"/>
            <a:ext cx="1809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5F3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725278-A5EC-4009-990B-34BF2621E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2838450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677FF"/>
                </a:solidFill>
              </a:defRPr>
            </a:pPr>
            <a:r>
              <a:rPr sz="1125" b="1">
                <a:solidFill>
                  <a:srgbClr val="1677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CE7C0F-CAD4-4B3C-B185-3428FC74C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8194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23C"/>
                </a:solidFill>
              </a:defRPr>
            </a:pPr>
            <a:r>
              <a:rPr sz="1500" b="1">
                <a:solidFill>
                  <a:srgbClr val="10223C"/>
                </a:solidFill>
              </a:rPr>
              <a:t>Design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982150-5714-457F-9674-51E0C1B15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971800"/>
            <a:ext cx="971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9C9A50-EB59-424C-8B3B-56850982B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686050"/>
            <a:ext cx="6381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3728A"/>
                </a:solidFill>
              </a:defRPr>
            </a:pPr>
            <a:r>
              <a:rPr sz="1500" b="0">
                <a:solidFill>
                  <a:srgbClr val="63728A"/>
                </a:solidFill>
              </a:rPr>
              <a:t>Approve identity, launch scope and data structure.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A2CBC7-0C63-4E82-8D5C-0739566DE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95700"/>
            <a:ext cx="1809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71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71093D-6FA0-41D8-BA85-44A07B427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3886200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73F0C0"/>
                </a:solidFill>
              </a:defRPr>
            </a:pPr>
            <a:r>
              <a:rPr sz="1125" b="1">
                <a:solidFill>
                  <a:srgbClr val="73F0C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4309DD-DFBE-49C3-B6D0-522047ADC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67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Launch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58B4B7-0D79-439E-AB7C-D6F7F29C8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019550"/>
            <a:ext cx="971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362F92-57B8-472B-858C-08697719D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733800"/>
            <a:ext cx="6381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3728A"/>
                </a:solidFill>
              </a:defRPr>
            </a:pPr>
            <a:r>
              <a:rPr sz="1500" b="0">
                <a:solidFill>
                  <a:srgbClr val="63728A"/>
                </a:solidFill>
              </a:rPr>
              <a:t>Release the customer’s branded app to its members.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AA1B9E-21FC-4436-80BB-51228EE03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743450"/>
            <a:ext cx="1809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5F3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4453913-E6DE-4A90-805F-2D5E8003B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4933950"/>
            <a:ext cx="4000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677FF"/>
                </a:solidFill>
              </a:defRPr>
            </a:pPr>
            <a:r>
              <a:rPr sz="1125" b="1">
                <a:solidFill>
                  <a:srgbClr val="1677FF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A2707D-A429-477E-8DF3-4BF614931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9149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23C"/>
                </a:solidFill>
              </a:defRPr>
            </a:pPr>
            <a:r>
              <a:rPr sz="1500" b="1">
                <a:solidFill>
                  <a:srgbClr val="10223C"/>
                </a:solidFill>
              </a:rPr>
              <a:t>Operate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983A0F-9288-49B9-BDE2-00AF056CA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067300"/>
            <a:ext cx="971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677F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51E89BE-F1C7-4A1B-BA79-8E1D6173E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781550"/>
            <a:ext cx="6381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3728A"/>
                </a:solidFill>
              </a:defRPr>
            </a:pPr>
            <a:r>
              <a:rPr sz="1500" b="0">
                <a:solidFill>
                  <a:srgbClr val="63728A"/>
                </a:solidFill>
              </a:rPr>
              <a:t>Client admins run day-to-day activity in a scoped portal.</a:t>
            </a:r>
          </a:p>
        </p:txBody>
      </p:sp>
    </p:spTree>
    <p:extLst>
      <p:ext uri="{BB962C8B-B14F-4D97-AF65-F5344CB8AC3E}">
        <p14:creationId xmlns:p14="http://schemas.microsoft.com/office/powerpoint/2010/main" val="6732099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B3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E29B890-3164-4F8A-9341-D444467E5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CFFF"/>
                </a:solidFill>
              </a:defRPr>
            </a:pPr>
            <a:r>
              <a:rPr sz="975" b="1">
                <a:solidFill>
                  <a:srgbClr val="A9CFFF"/>
                </a:solidFill>
              </a:rPr>
              <a:t>TECHNICAL APPROACH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62A178-2FE8-4204-AC26-5CEFFB99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 shared core protects reuse; clean boundaries protect choice.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5F9C35-DB9C-473F-BC03-F6F5EDF64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4762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A9CFFF"/>
                </a:solidFill>
              </a:defRPr>
            </a:pPr>
            <a:r>
              <a:rPr sz="1125" b="1">
                <a:solidFill>
                  <a:srgbClr val="A9CFFF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AAC1B9-CF7A-4219-9E3A-C1FC05BDC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1571625"/>
            <a:ext cx="92392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23E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F31C24-CC81-477D-8862-D5EF95E4F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178117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3F0C0"/>
                </a:solidFill>
              </a:defRPr>
            </a:pPr>
            <a:r>
              <a:rPr sz="1575" b="1">
                <a:solidFill>
                  <a:srgbClr val="73F0C0"/>
                </a:solidFill>
              </a:rPr>
              <a:t>Experience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A8F41C-DD40-4D34-91D7-604E3BDD9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7716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Branded mobile app  •  Scoped admin portal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A2FD12-2DDB-4481-9FFB-D0A73C891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2571750"/>
            <a:ext cx="92392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559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E3D814-6021-41F9-87F8-FD7246E3A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27813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3F0C0"/>
                </a:solidFill>
              </a:defRPr>
            </a:pPr>
            <a:r>
              <a:rPr sz="1575" b="1">
                <a:solidFill>
                  <a:srgbClr val="73F0C0"/>
                </a:solidFill>
              </a:rPr>
              <a:t>Configuration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215727-4D4D-43C6-B248-9720361CA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771775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Customer manifest  •  Feature registry  •  Environment settings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BF4585-04E0-4E9D-AF47-007034E52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3571875"/>
            <a:ext cx="92392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975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1F216F-EC5A-4478-9D2E-0372C2E3B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781425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3F0C0"/>
                </a:solidFill>
              </a:defRPr>
            </a:pPr>
            <a:r>
              <a:rPr sz="1575" b="1">
                <a:solidFill>
                  <a:srgbClr val="73F0C0"/>
                </a:solidFill>
              </a:rPr>
              <a:t>Platform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C8911A8-6CE2-470B-9B34-73463A022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77190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Shared membership modules  •  APIs  •  Notifications  •  Payments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FB800F-383D-4885-BC0E-CB87093C0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572000"/>
            <a:ext cx="923925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D8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110454-9CDE-4F9C-A5B7-5B2972C67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47815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3F0C0"/>
                </a:solidFill>
              </a:defRPr>
            </a:pPr>
            <a:r>
              <a:rPr sz="1575" b="1">
                <a:solidFill>
                  <a:srgbClr val="73F0C0"/>
                </a:solidFill>
              </a:rPr>
              <a:t>Operations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30CCE4-190A-45E4-87D6-F330CF602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772025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Release checklist  •  Store publishing  •  Platform governance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FF3DD4-4148-416E-BC94-5F3ECA31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76925"/>
            <a:ext cx="952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A9CFFF"/>
                </a:solidFill>
              </a:defRPr>
            </a:pPr>
            <a:r>
              <a:rPr sz="1650" b="1">
                <a:solidFill>
                  <a:srgbClr val="A9CFFF"/>
                </a:solidFill>
              </a:rPr>
              <a:t>Principle: repeat the product, not the engineering.</a:t>
            </a:r>
          </a:p>
        </p:txBody>
      </p:sp>
    </p:spTree>
    <p:extLst>
      <p:ext uri="{BB962C8B-B14F-4D97-AF65-F5344CB8AC3E}">
        <p14:creationId xmlns:p14="http://schemas.microsoft.com/office/powerpoint/2010/main" val="6465973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2026-08-04T15:36:10.8220000Z</dcterms:created>
  <dcterms:modified xsi:type="dcterms:W3CDTF">2026-08-04T15:36:10.8220000Z</dcterms:modified>
</coreProperties>
</file>