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OmniRAG is a LangGraph multi-agent search engine that produces grounded, citation-backed answers over a document corpus using hybrid retrieval and strict project scoping.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full stack: React 19 front end; FastAPI backend; LangGraph and LangChain for the RAG engine; multiple swappable LLM providers; dual relational and vector storage with Redis; and a MarkItDown-plus-OCR ingestion pipeline.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summary: OmniRAG delivers zero cross-project leakage, cited answers, exact structured facts, intact tables, fully swappable components, and self-hostable deployment.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Generic RAG fails on real corpora in four ways: cross-project leakage, fragmented tables, no structured-fact precision, and unverifiable citations. OmniRAG is built to fix all four.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OmniRAG has four decoupled parts: a React dashboard, a FastAPI onion-architecture gateway, dual relational-plus-vector storage, and a LangGraph multi-agent RAG engine.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backend is a strict 4-layer Onion architecture — Presentation, Application, Domain, Infrastructure — sitting between the React frontend and the dual storage layer. Frameworks stay decoupled from business workflows.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Relational databases give ACID guarantees, foreign-key multi-tenant scoping and structured facts. Vector databases give semantic similarity. OmniRAG uses both, fused through Hybrid Reciprocal Rank Fusion.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LangGraph state machine runs four agents in sequence — Query Analyzer, Retriever, Prompt Builder, LLM Streamer — then persists the exchange. Conditional edges let structured queries short-circuit to a fast path.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Query Analyzer sorts every question into one of six intents. Budget, timeline and deliverables go straight to SQL for deterministic answers; technology, factual and general questions go through hybrid retrieval.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Three techniques drive accuracy: Hybrid RRF fuses vector and BM25 rankings with k=60; Target Document Filtering scopes searches to matched project doc_ids to stop leakage; the Table Matcher keeps structured tables whole.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Ingestion is a single async pass: the upload returns 202 immediately, then a worker parses with MarkItDown, falls back to OCR on scans, extracts metadata and taxonomy via LLM, chunks at 400/100, and embeds with MiniLM into FAISS or Qdrant.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image" Target="../media/image-10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image" Target="../media/image-11-6.png"/><Relationship Id="rId7" Type="http://schemas.openxmlformats.org/officeDocument/2006/relationships/image" Target="../media/image-11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image" Target="../media/image-5-10.png"/><Relationship Id="rId11" Type="http://schemas.openxmlformats.org/officeDocument/2006/relationships/image" Target="../media/image-5-11.png"/><Relationship Id="rId12" Type="http://schemas.openxmlformats.org/officeDocument/2006/relationships/slideLayout" Target="../slideLayouts/slideLayout1.xml"/><Relationship Id="rId1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png"/><Relationship Id="rId8" Type="http://schemas.openxmlformats.org/officeDocument/2006/relationships/image" Target="../media/image-7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14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406640" y="228600"/>
            <a:ext cx="6400800" cy="6400800"/>
          </a:xfrm>
          <a:prstGeom prst="ellipse">
            <a:avLst/>
          </a:prstGeom>
          <a:solidFill>
            <a:srgbClr val="241E56"/>
          </a:solidFill>
          <a:ln/>
        </p:spPr>
      </p:sp>
      <p:sp>
        <p:nvSpPr>
          <p:cNvPr id="3" name="Shape 1"/>
          <p:cNvSpPr/>
          <p:nvPr/>
        </p:nvSpPr>
        <p:spPr>
          <a:xfrm>
            <a:off x="8134004" y="955964"/>
            <a:ext cx="4946073" cy="4946073"/>
          </a:xfrm>
          <a:prstGeom prst="ellipse">
            <a:avLst/>
          </a:prstGeom>
          <a:solidFill>
            <a:srgbClr val="2E2668"/>
          </a:solidFill>
          <a:ln/>
        </p:spPr>
      </p:sp>
      <p:sp>
        <p:nvSpPr>
          <p:cNvPr id="4" name="Shape 2"/>
          <p:cNvSpPr/>
          <p:nvPr/>
        </p:nvSpPr>
        <p:spPr>
          <a:xfrm>
            <a:off x="8861367" y="1683327"/>
            <a:ext cx="3491345" cy="3491345"/>
          </a:xfrm>
          <a:prstGeom prst="ellipse">
            <a:avLst/>
          </a:prstGeom>
          <a:solidFill>
            <a:srgbClr val="6D28D9"/>
          </a:solidFill>
          <a:ln/>
        </p:spPr>
      </p:sp>
      <p:sp>
        <p:nvSpPr>
          <p:cNvPr id="5" name="Shape 3"/>
          <p:cNvSpPr/>
          <p:nvPr/>
        </p:nvSpPr>
        <p:spPr>
          <a:xfrm>
            <a:off x="9588731" y="2410691"/>
            <a:ext cx="2036618" cy="2036618"/>
          </a:xfrm>
          <a:prstGeom prst="ellipse">
            <a:avLst/>
          </a:prstGeom>
          <a:solidFill>
            <a:srgbClr val="8B5CF6"/>
          </a:solidFill>
          <a:ln/>
        </p:spPr>
      </p:sp>
      <p:sp>
        <p:nvSpPr>
          <p:cNvPr id="6" name="Shape 4"/>
          <p:cNvSpPr/>
          <p:nvPr/>
        </p:nvSpPr>
        <p:spPr>
          <a:xfrm>
            <a:off x="10378440" y="3200400"/>
            <a:ext cx="457200" cy="457200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7" name="Shape 5"/>
          <p:cNvSpPr/>
          <p:nvPr/>
        </p:nvSpPr>
        <p:spPr>
          <a:xfrm>
            <a:off x="640080" y="640080"/>
            <a:ext cx="713232" cy="713232"/>
          </a:xfrm>
          <a:prstGeom prst="roundRect">
            <a:avLst>
              <a:gd name="adj" fmla="val 23077"/>
            </a:avLst>
          </a:prstGeom>
          <a:solidFill>
            <a:srgbClr val="8B5CF6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6384" y="786384"/>
            <a:ext cx="420624" cy="42062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444752" y="640080"/>
            <a:ext cx="36576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OmniRAG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640080" y="2286000"/>
            <a:ext cx="78638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48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Multi-Agent Search</a:t>
            </a:r>
            <a:endParaRPr lang="en-US" sz="4400" dirty="0"/>
          </a:p>
          <a:p>
            <a:pPr indent="0" marL="0">
              <a:lnSpc>
                <a:spcPts val="48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Engine for Documents</a:t>
            </a:r>
            <a:endParaRPr lang="en-US" sz="4400" dirty="0"/>
          </a:p>
        </p:txBody>
      </p:sp>
      <p:sp>
        <p:nvSpPr>
          <p:cNvPr id="11" name="Text 8"/>
          <p:cNvSpPr/>
          <p:nvPr/>
        </p:nvSpPr>
        <p:spPr>
          <a:xfrm>
            <a:off x="658368" y="4160520"/>
            <a:ext cx="74980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650" dirty="0">
                <a:solidFill>
                  <a:srgbClr val="C7C2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Grounded, citation-backed answers over your document corpus — hybrid retrieval, LangGraph multi-agent reasoning, and zero cross-project leakage.</a:t>
            </a:r>
            <a:endParaRPr lang="en-US" sz="1650" dirty="0"/>
          </a:p>
        </p:txBody>
      </p:sp>
      <p:sp>
        <p:nvSpPr>
          <p:cNvPr id="12" name="Shape 9"/>
          <p:cNvSpPr/>
          <p:nvPr/>
        </p:nvSpPr>
        <p:spPr>
          <a:xfrm>
            <a:off x="658368" y="5486400"/>
            <a:ext cx="1161288" cy="457200"/>
          </a:xfrm>
          <a:prstGeom prst="roundRect">
            <a:avLst>
              <a:gd name="adj" fmla="val 50000"/>
            </a:avLst>
          </a:prstGeom>
          <a:solidFill>
            <a:srgbClr val="241E56"/>
          </a:solidFill>
          <a:ln w="12700">
            <a:solidFill>
              <a:srgbClr val="8B5CF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58368" y="5486400"/>
            <a:ext cx="11612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React 19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2020824" y="5486400"/>
            <a:ext cx="1056132" cy="457200"/>
          </a:xfrm>
          <a:prstGeom prst="roundRect">
            <a:avLst>
              <a:gd name="adj" fmla="val 50000"/>
            </a:avLst>
          </a:prstGeom>
          <a:solidFill>
            <a:srgbClr val="241E56"/>
          </a:solidFill>
          <a:ln w="12700">
            <a:solidFill>
              <a:srgbClr val="8B5CF6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2020824" y="5486400"/>
            <a:ext cx="10561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FastAPI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3278124" y="5486400"/>
            <a:ext cx="1266444" cy="457200"/>
          </a:xfrm>
          <a:prstGeom prst="roundRect">
            <a:avLst>
              <a:gd name="adj" fmla="val 50000"/>
            </a:avLst>
          </a:prstGeom>
          <a:solidFill>
            <a:srgbClr val="241E56"/>
          </a:solidFill>
          <a:ln w="12700">
            <a:solidFill>
              <a:srgbClr val="8B5CF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3278124" y="5486400"/>
            <a:ext cx="12664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LangGraph</a:t>
            </a:r>
            <a:endParaRPr lang="en-US" sz="1200" dirty="0"/>
          </a:p>
        </p:txBody>
      </p:sp>
      <p:sp>
        <p:nvSpPr>
          <p:cNvPr id="18" name="Shape 15"/>
          <p:cNvSpPr/>
          <p:nvPr/>
        </p:nvSpPr>
        <p:spPr>
          <a:xfrm>
            <a:off x="4745736" y="5486400"/>
            <a:ext cx="1792224" cy="457200"/>
          </a:xfrm>
          <a:prstGeom prst="roundRect">
            <a:avLst>
              <a:gd name="adj" fmla="val 50000"/>
            </a:avLst>
          </a:prstGeom>
          <a:solidFill>
            <a:srgbClr val="241E56"/>
          </a:solidFill>
          <a:ln w="12700">
            <a:solidFill>
              <a:srgbClr val="8B5CF6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745736" y="5486400"/>
            <a:ext cx="17922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FAISS / Qdrant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714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STACK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621792" y="941832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 on a modern, swappable stack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2148840"/>
            <a:ext cx="3520440" cy="1691640"/>
          </a:xfrm>
          <a:prstGeom prst="roundRect">
            <a:avLst>
              <a:gd name="adj" fmla="val 7568"/>
            </a:avLst>
          </a:prstGeom>
          <a:solidFill>
            <a:srgbClr val="241E56"/>
          </a:solidFill>
          <a:ln w="12700">
            <a:solidFill>
              <a:srgbClr val="3B348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2441448"/>
            <a:ext cx="731520" cy="731520"/>
          </a:xfrm>
          <a:prstGeom prst="roundRect">
            <a:avLst>
              <a:gd name="adj" fmla="val 22500"/>
            </a:avLst>
          </a:prstGeom>
          <a:solidFill>
            <a:srgbClr val="120F30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8992" y="2606040"/>
            <a:ext cx="402336" cy="40233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83080" y="2468880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Frontend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914400" y="3200400"/>
            <a:ext cx="3017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C7C2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React 19 · Vite · TypeScript · Tailwind · Zustand · TanStack Query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4370832" y="2148840"/>
            <a:ext cx="3520440" cy="1691640"/>
          </a:xfrm>
          <a:prstGeom prst="roundRect">
            <a:avLst>
              <a:gd name="adj" fmla="val 7568"/>
            </a:avLst>
          </a:prstGeom>
          <a:solidFill>
            <a:srgbClr val="241E56"/>
          </a:solidFill>
          <a:ln w="12700">
            <a:solidFill>
              <a:srgbClr val="3B3480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645152" y="2441448"/>
            <a:ext cx="731520" cy="731520"/>
          </a:xfrm>
          <a:prstGeom prst="roundRect">
            <a:avLst>
              <a:gd name="adj" fmla="val 22500"/>
            </a:avLst>
          </a:prstGeom>
          <a:solidFill>
            <a:srgbClr val="120F30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9744" y="2606040"/>
            <a:ext cx="402336" cy="40233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513832" y="2468880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Backend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4645152" y="3200400"/>
            <a:ext cx="3017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C7C2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FastAPI · Pydantic · SQLAlchemy async · JWT · bcrypt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8101584" y="2148840"/>
            <a:ext cx="3520440" cy="1691640"/>
          </a:xfrm>
          <a:prstGeom prst="roundRect">
            <a:avLst>
              <a:gd name="adj" fmla="val 7568"/>
            </a:avLst>
          </a:prstGeom>
          <a:solidFill>
            <a:srgbClr val="241E56"/>
          </a:solidFill>
          <a:ln w="12700">
            <a:solidFill>
              <a:srgbClr val="3B3480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8375904" y="2441448"/>
            <a:ext cx="731520" cy="731520"/>
          </a:xfrm>
          <a:prstGeom prst="roundRect">
            <a:avLst>
              <a:gd name="adj" fmla="val 22500"/>
            </a:avLst>
          </a:prstGeom>
          <a:solidFill>
            <a:srgbClr val="120F30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0496" y="2606040"/>
            <a:ext cx="402336" cy="40233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244584" y="2468880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/ RAG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8375904" y="3200400"/>
            <a:ext cx="3017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C7C2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LangGraph · LangChain · sentence-transformers · BM25Okapi · RRF</a:t>
            </a:r>
            <a:endParaRPr lang="en-US" sz="1050" dirty="0"/>
          </a:p>
        </p:txBody>
      </p:sp>
      <p:sp>
        <p:nvSpPr>
          <p:cNvPr id="19" name="Shape 14"/>
          <p:cNvSpPr/>
          <p:nvPr/>
        </p:nvSpPr>
        <p:spPr>
          <a:xfrm>
            <a:off x="640080" y="4069080"/>
            <a:ext cx="3520440" cy="1691640"/>
          </a:xfrm>
          <a:prstGeom prst="roundRect">
            <a:avLst>
              <a:gd name="adj" fmla="val 7568"/>
            </a:avLst>
          </a:prstGeom>
          <a:solidFill>
            <a:srgbClr val="241E56"/>
          </a:solidFill>
          <a:ln w="12700">
            <a:solidFill>
              <a:srgbClr val="3B3480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914400" y="4361688"/>
            <a:ext cx="731520" cy="731520"/>
          </a:xfrm>
          <a:prstGeom prst="roundRect">
            <a:avLst>
              <a:gd name="adj" fmla="val 22500"/>
            </a:avLst>
          </a:prstGeom>
          <a:solidFill>
            <a:srgbClr val="120F30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992" y="4526280"/>
            <a:ext cx="402336" cy="402336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783080" y="4389120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LLM providers</a:t>
            </a:r>
            <a:endParaRPr lang="en-US" sz="1600" dirty="0"/>
          </a:p>
        </p:txBody>
      </p:sp>
      <p:sp>
        <p:nvSpPr>
          <p:cNvPr id="23" name="Text 17"/>
          <p:cNvSpPr/>
          <p:nvPr/>
        </p:nvSpPr>
        <p:spPr>
          <a:xfrm>
            <a:off x="914400" y="5120640"/>
            <a:ext cx="3017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C7C2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Groq · OpenRouter · LM Studio · Ollama · Vision-LLM OCR</a:t>
            </a:r>
            <a:endParaRPr lang="en-US" sz="1050" dirty="0"/>
          </a:p>
        </p:txBody>
      </p:sp>
      <p:sp>
        <p:nvSpPr>
          <p:cNvPr id="24" name="Shape 18"/>
          <p:cNvSpPr/>
          <p:nvPr/>
        </p:nvSpPr>
        <p:spPr>
          <a:xfrm>
            <a:off x="4370832" y="4069080"/>
            <a:ext cx="3520440" cy="1691640"/>
          </a:xfrm>
          <a:prstGeom prst="roundRect">
            <a:avLst>
              <a:gd name="adj" fmla="val 7568"/>
            </a:avLst>
          </a:prstGeom>
          <a:solidFill>
            <a:srgbClr val="241E56"/>
          </a:solidFill>
          <a:ln w="12700">
            <a:solidFill>
              <a:srgbClr val="3B3480"/>
            </a:solidFill>
            <a:prstDash val="solid"/>
          </a:ln>
        </p:spPr>
      </p:sp>
      <p:sp>
        <p:nvSpPr>
          <p:cNvPr id="25" name="Shape 19"/>
          <p:cNvSpPr/>
          <p:nvPr/>
        </p:nvSpPr>
        <p:spPr>
          <a:xfrm>
            <a:off x="4645152" y="4361688"/>
            <a:ext cx="731520" cy="731520"/>
          </a:xfrm>
          <a:prstGeom prst="roundRect">
            <a:avLst>
              <a:gd name="adj" fmla="val 22500"/>
            </a:avLst>
          </a:prstGeom>
          <a:solidFill>
            <a:srgbClr val="120F30"/>
          </a:solidFill>
          <a:ln/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9744" y="4526280"/>
            <a:ext cx="402336" cy="402336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5513832" y="4389120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Storage</a:t>
            </a:r>
            <a:endParaRPr lang="en-US" sz="1600" dirty="0"/>
          </a:p>
        </p:txBody>
      </p:sp>
      <p:sp>
        <p:nvSpPr>
          <p:cNvPr id="28" name="Text 21"/>
          <p:cNvSpPr/>
          <p:nvPr/>
        </p:nvSpPr>
        <p:spPr>
          <a:xfrm>
            <a:off x="4645152" y="5120640"/>
            <a:ext cx="3017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C7C2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PostgreSQL / SQLite · FAISS / Qdrant · Redis cache</a:t>
            </a:r>
            <a:endParaRPr lang="en-US" sz="1050" dirty="0"/>
          </a:p>
        </p:txBody>
      </p:sp>
      <p:sp>
        <p:nvSpPr>
          <p:cNvPr id="29" name="Shape 22"/>
          <p:cNvSpPr/>
          <p:nvPr/>
        </p:nvSpPr>
        <p:spPr>
          <a:xfrm>
            <a:off x="8101584" y="4069080"/>
            <a:ext cx="3520440" cy="1691640"/>
          </a:xfrm>
          <a:prstGeom prst="roundRect">
            <a:avLst>
              <a:gd name="adj" fmla="val 7568"/>
            </a:avLst>
          </a:prstGeom>
          <a:solidFill>
            <a:srgbClr val="241E56"/>
          </a:solidFill>
          <a:ln w="12700">
            <a:solidFill>
              <a:srgbClr val="3B3480"/>
            </a:solidFill>
            <a:prstDash val="solid"/>
          </a:ln>
        </p:spPr>
      </p:sp>
      <p:sp>
        <p:nvSpPr>
          <p:cNvPr id="30" name="Shape 23"/>
          <p:cNvSpPr/>
          <p:nvPr/>
        </p:nvSpPr>
        <p:spPr>
          <a:xfrm>
            <a:off x="8375904" y="4361688"/>
            <a:ext cx="731520" cy="731520"/>
          </a:xfrm>
          <a:prstGeom prst="roundRect">
            <a:avLst>
              <a:gd name="adj" fmla="val 22500"/>
            </a:avLst>
          </a:prstGeom>
          <a:solidFill>
            <a:srgbClr val="120F30"/>
          </a:solidFill>
          <a:ln/>
        </p:spPr>
      </p:sp>
      <p:pic>
        <p:nvPicPr>
          <p:cNvPr id="3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40496" y="4526280"/>
            <a:ext cx="402336" cy="402336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9244584" y="4389120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Ingestion</a:t>
            </a:r>
            <a:endParaRPr lang="en-US" sz="1600" dirty="0"/>
          </a:p>
        </p:txBody>
      </p:sp>
      <p:sp>
        <p:nvSpPr>
          <p:cNvPr id="33" name="Text 25"/>
          <p:cNvSpPr/>
          <p:nvPr/>
        </p:nvSpPr>
        <p:spPr>
          <a:xfrm>
            <a:off x="8375904" y="5120640"/>
            <a:ext cx="3017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C7C2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MarkItDown · EasyOCR · Tesseract · MiniLM embeddings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6D28D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IN SUMMARY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621792" y="896112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4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Precise, grounded, and yours to deploy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6F7FD"/>
          </a:solidFill>
          <a:ln w="12700">
            <a:solidFill>
              <a:srgbClr val="E2E5F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96112" y="2185416"/>
            <a:ext cx="502920" cy="502920"/>
          </a:xfrm>
          <a:prstGeom prst="roundRect">
            <a:avLst>
              <a:gd name="adj" fmla="val 23636"/>
            </a:avLst>
          </a:prstGeom>
          <a:solidFill>
            <a:srgbClr val="EEF0FB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5840" y="2295144"/>
            <a:ext cx="283464" cy="28346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54480" y="1965960"/>
            <a:ext cx="42976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400" b="1" dirty="0">
                <a:solidFill>
                  <a:srgbClr val="1714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Zero leakage  —  </a:t>
            </a:r>
            <a:pPr indent="0" marL="0">
              <a:lnSpc>
                <a:spcPts val="1500"/>
              </a:lnSpc>
              <a:buNone/>
            </a:pPr>
            <a:r>
              <a:rPr lang="en-US" sz="1250" dirty="0">
                <a:solidFill>
                  <a:srgbClr val="555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Strict per-project scoping on every query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6217920" y="196596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6F7FD"/>
          </a:solidFill>
          <a:ln w="12700">
            <a:solidFill>
              <a:srgbClr val="E2E5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473952" y="2185416"/>
            <a:ext cx="502920" cy="502920"/>
          </a:xfrm>
          <a:prstGeom prst="roundRect">
            <a:avLst>
              <a:gd name="adj" fmla="val 23636"/>
            </a:avLst>
          </a:prstGeom>
          <a:solidFill>
            <a:srgbClr val="EEF0FB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0" y="2295144"/>
            <a:ext cx="283464" cy="283464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132320" y="1965960"/>
            <a:ext cx="42976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400" b="1" dirty="0">
                <a:solidFill>
                  <a:srgbClr val="1714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claim cited  —  </a:t>
            </a:r>
            <a:pPr indent="0" marL="0">
              <a:lnSpc>
                <a:spcPts val="1500"/>
              </a:lnSpc>
              <a:buNone/>
            </a:pPr>
            <a:r>
              <a:rPr lang="en-US" sz="1250" dirty="0">
                <a:solidFill>
                  <a:srgbClr val="555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Numeric citations trace back to source docs</a:t>
            </a:r>
            <a:endParaRPr lang="en-US" sz="1400" dirty="0"/>
          </a:p>
        </p:txBody>
      </p:sp>
      <p:sp>
        <p:nvSpPr>
          <p:cNvPr id="12" name="Shape 8"/>
          <p:cNvSpPr/>
          <p:nvPr/>
        </p:nvSpPr>
        <p:spPr>
          <a:xfrm>
            <a:off x="640080" y="301752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6F7FD"/>
          </a:solidFill>
          <a:ln w="12700">
            <a:solidFill>
              <a:srgbClr val="E2E5F2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896112" y="3236976"/>
            <a:ext cx="502920" cy="502920"/>
          </a:xfrm>
          <a:prstGeom prst="roundRect">
            <a:avLst>
              <a:gd name="adj" fmla="val 23636"/>
            </a:avLst>
          </a:prstGeom>
          <a:solidFill>
            <a:srgbClr val="EEF0FB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40" y="3346704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554480" y="3017520"/>
            <a:ext cx="42976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400" b="1" dirty="0">
                <a:solidFill>
                  <a:srgbClr val="1714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Facts stay exact  —  </a:t>
            </a:r>
            <a:pPr indent="0" marL="0">
              <a:lnSpc>
                <a:spcPts val="1500"/>
              </a:lnSpc>
              <a:buNone/>
            </a:pPr>
            <a:r>
              <a:rPr lang="en-US" sz="1250" dirty="0">
                <a:solidFill>
                  <a:srgbClr val="555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Structured budget/timeline via SQL, not guesswork</a:t>
            </a:r>
            <a:endParaRPr lang="en-US" sz="1400" dirty="0"/>
          </a:p>
        </p:txBody>
      </p:sp>
      <p:sp>
        <p:nvSpPr>
          <p:cNvPr id="16" name="Shape 11"/>
          <p:cNvSpPr/>
          <p:nvPr/>
        </p:nvSpPr>
        <p:spPr>
          <a:xfrm>
            <a:off x="6217920" y="301752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6F7FD"/>
          </a:solidFill>
          <a:ln w="12700">
            <a:solidFill>
              <a:srgbClr val="E2E5F2"/>
            </a:solidFill>
            <a:prstDash val="solid"/>
          </a:ln>
        </p:spPr>
      </p:sp>
      <p:sp>
        <p:nvSpPr>
          <p:cNvPr id="17" name="Shape 12"/>
          <p:cNvSpPr/>
          <p:nvPr/>
        </p:nvSpPr>
        <p:spPr>
          <a:xfrm>
            <a:off x="6473952" y="3236976"/>
            <a:ext cx="502920" cy="502920"/>
          </a:xfrm>
          <a:prstGeom prst="roundRect">
            <a:avLst>
              <a:gd name="adj" fmla="val 23636"/>
            </a:avLst>
          </a:prstGeom>
          <a:solidFill>
            <a:srgbClr val="EEF0FB"/>
          </a:solidFill>
          <a:ln/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680" y="3346704"/>
            <a:ext cx="283464" cy="283464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7132320" y="3017520"/>
            <a:ext cx="42976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400" b="1" dirty="0">
                <a:solidFill>
                  <a:srgbClr val="1714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Tables intact  —  </a:t>
            </a:r>
            <a:pPr indent="0" marL="0">
              <a:lnSpc>
                <a:spcPts val="1500"/>
              </a:lnSpc>
              <a:buNone/>
            </a:pPr>
            <a:r>
              <a:rPr lang="en-US" sz="1250" dirty="0">
                <a:solidFill>
                  <a:srgbClr val="555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Structured data reaches the model un-fragmented</a:t>
            </a:r>
            <a:endParaRPr lang="en-US" sz="1400" dirty="0"/>
          </a:p>
        </p:txBody>
      </p:sp>
      <p:sp>
        <p:nvSpPr>
          <p:cNvPr id="20" name="Shape 14"/>
          <p:cNvSpPr/>
          <p:nvPr/>
        </p:nvSpPr>
        <p:spPr>
          <a:xfrm>
            <a:off x="640080" y="406908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6F7FD"/>
          </a:solidFill>
          <a:ln w="12700">
            <a:solidFill>
              <a:srgbClr val="E2E5F2"/>
            </a:solidFill>
            <a:prstDash val="solid"/>
          </a:ln>
        </p:spPr>
      </p:sp>
      <p:sp>
        <p:nvSpPr>
          <p:cNvPr id="21" name="Shape 15"/>
          <p:cNvSpPr/>
          <p:nvPr/>
        </p:nvSpPr>
        <p:spPr>
          <a:xfrm>
            <a:off x="896112" y="4288536"/>
            <a:ext cx="502920" cy="502920"/>
          </a:xfrm>
          <a:prstGeom prst="roundRect">
            <a:avLst>
              <a:gd name="adj" fmla="val 23636"/>
            </a:avLst>
          </a:prstGeom>
          <a:solidFill>
            <a:srgbClr val="EEF0FB"/>
          </a:solidFill>
          <a:ln/>
        </p:spPr>
      </p:sp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840" y="4398264"/>
            <a:ext cx="283464" cy="283464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1554480" y="4069080"/>
            <a:ext cx="42976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400" b="1" dirty="0">
                <a:solidFill>
                  <a:srgbClr val="1714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Swappable everywhere  —  </a:t>
            </a:r>
            <a:pPr indent="0" marL="0">
              <a:lnSpc>
                <a:spcPts val="1500"/>
              </a:lnSpc>
              <a:buNone/>
            </a:pPr>
            <a:r>
              <a:rPr lang="en-US" sz="1250" dirty="0">
                <a:solidFill>
                  <a:srgbClr val="555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OCR, LLM and vector store chosen via .env</a:t>
            </a:r>
            <a:endParaRPr lang="en-US" sz="1400" dirty="0"/>
          </a:p>
        </p:txBody>
      </p:sp>
      <p:sp>
        <p:nvSpPr>
          <p:cNvPr id="24" name="Shape 17"/>
          <p:cNvSpPr/>
          <p:nvPr/>
        </p:nvSpPr>
        <p:spPr>
          <a:xfrm>
            <a:off x="6217920" y="406908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6F7FD"/>
          </a:solidFill>
          <a:ln w="12700">
            <a:solidFill>
              <a:srgbClr val="E2E5F2"/>
            </a:solidFill>
            <a:prstDash val="solid"/>
          </a:ln>
        </p:spPr>
      </p:sp>
      <p:sp>
        <p:nvSpPr>
          <p:cNvPr id="25" name="Shape 18"/>
          <p:cNvSpPr/>
          <p:nvPr/>
        </p:nvSpPr>
        <p:spPr>
          <a:xfrm>
            <a:off x="6473952" y="4288536"/>
            <a:ext cx="502920" cy="502920"/>
          </a:xfrm>
          <a:prstGeom prst="roundRect">
            <a:avLst>
              <a:gd name="adj" fmla="val 23636"/>
            </a:avLst>
          </a:prstGeom>
          <a:solidFill>
            <a:srgbClr val="EEF0FB"/>
          </a:solidFill>
          <a:ln/>
        </p:spPr>
      </p:sp>
      <p:pic>
        <p:nvPicPr>
          <p:cNvPr id="26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3680" y="4398264"/>
            <a:ext cx="283464" cy="283464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7132320" y="4069080"/>
            <a:ext cx="42976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400" b="1" dirty="0">
                <a:solidFill>
                  <a:srgbClr val="1714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Self-hostable  —  </a:t>
            </a:r>
            <a:pPr indent="0" marL="0">
              <a:lnSpc>
                <a:spcPts val="1500"/>
              </a:lnSpc>
              <a:buNone/>
            </a:pPr>
            <a:r>
              <a:rPr lang="en-US" sz="1250" dirty="0">
                <a:solidFill>
                  <a:srgbClr val="555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FAISS + Ollama, or cloud Qdrant + Groq</a:t>
            </a:r>
            <a:endParaRPr lang="en-US" sz="1400" dirty="0"/>
          </a:p>
        </p:txBody>
      </p:sp>
      <p:sp>
        <p:nvSpPr>
          <p:cNvPr id="28" name="Shape 20"/>
          <p:cNvSpPr/>
          <p:nvPr/>
        </p:nvSpPr>
        <p:spPr>
          <a:xfrm>
            <a:off x="640080" y="5394960"/>
            <a:ext cx="10927080" cy="868680"/>
          </a:xfrm>
          <a:prstGeom prst="roundRect">
            <a:avLst>
              <a:gd name="adj" fmla="val 14737"/>
            </a:avLst>
          </a:prstGeom>
          <a:solidFill>
            <a:srgbClr val="17143A"/>
          </a:solidFill>
          <a:ln/>
        </p:spPr>
      </p:sp>
      <p:pic>
        <p:nvPicPr>
          <p:cNvPr id="29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0120" y="5605272"/>
            <a:ext cx="457200" cy="457200"/>
          </a:xfrm>
          <a:prstGeom prst="rect">
            <a:avLst/>
          </a:prstGeom>
        </p:spPr>
      </p:pic>
      <p:sp>
        <p:nvSpPr>
          <p:cNvPr id="30" name="Text 21"/>
          <p:cNvSpPr/>
          <p:nvPr/>
        </p:nvSpPr>
        <p:spPr>
          <a:xfrm>
            <a:off x="1554480" y="5394960"/>
            <a:ext cx="97840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OmniRAG — grounded answers over your documents, with the accuracy that real corpora demand.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6D28D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THE PROBLEM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621792" y="896112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4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Naive RAG breaks on real document corpora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2148840"/>
            <a:ext cx="5349240" cy="1737360"/>
          </a:xfrm>
          <a:prstGeom prst="roundRect">
            <a:avLst>
              <a:gd name="adj" fmla="val 7368"/>
            </a:avLst>
          </a:prstGeom>
          <a:solidFill>
            <a:srgbClr val="F6F7FD"/>
          </a:solidFill>
          <a:ln w="12700">
            <a:solidFill>
              <a:srgbClr val="E2E5F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60120" y="2560320"/>
            <a:ext cx="868680" cy="868680"/>
          </a:xfrm>
          <a:prstGeom prst="roundRect">
            <a:avLst>
              <a:gd name="adj" fmla="val 21053"/>
            </a:avLst>
          </a:prstGeom>
          <a:solidFill>
            <a:srgbClr val="EEF0FB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70432" y="2770632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057400" y="251460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14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Cross-project leakage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2057400" y="2990088"/>
            <a:ext cx="37033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555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project’s specs bleed into another project’s answers — trust collapses.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6217920" y="2148840"/>
            <a:ext cx="5349240" cy="1737360"/>
          </a:xfrm>
          <a:prstGeom prst="roundRect">
            <a:avLst>
              <a:gd name="adj" fmla="val 7368"/>
            </a:avLst>
          </a:prstGeom>
          <a:solidFill>
            <a:srgbClr val="F6F7FD"/>
          </a:solidFill>
          <a:ln w="12700">
            <a:solidFill>
              <a:srgbClr val="E2E5F2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537960" y="2560320"/>
            <a:ext cx="868680" cy="868680"/>
          </a:xfrm>
          <a:prstGeom prst="roundRect">
            <a:avLst>
              <a:gd name="adj" fmla="val 21053"/>
            </a:avLst>
          </a:prstGeom>
          <a:solidFill>
            <a:srgbClr val="EEF0FB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8272" y="2770632"/>
            <a:ext cx="457200" cy="4572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635240" y="251460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14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Tables get shredded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7635240" y="2990088"/>
            <a:ext cx="37033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555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Vector chunking fragments structured tables; the model reads noise, not data.</a:t>
            </a:r>
            <a:endParaRPr lang="en-US" sz="1300" dirty="0"/>
          </a:p>
        </p:txBody>
      </p:sp>
      <p:sp>
        <p:nvSpPr>
          <p:cNvPr id="14" name="Shape 10"/>
          <p:cNvSpPr/>
          <p:nvPr/>
        </p:nvSpPr>
        <p:spPr>
          <a:xfrm>
            <a:off x="640080" y="4114800"/>
            <a:ext cx="5349240" cy="1737360"/>
          </a:xfrm>
          <a:prstGeom prst="roundRect">
            <a:avLst>
              <a:gd name="adj" fmla="val 7368"/>
            </a:avLst>
          </a:prstGeom>
          <a:solidFill>
            <a:srgbClr val="F6F7FD"/>
          </a:solidFill>
          <a:ln w="12700">
            <a:solidFill>
              <a:srgbClr val="E2E5F2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960120" y="4526280"/>
            <a:ext cx="868680" cy="868680"/>
          </a:xfrm>
          <a:prstGeom prst="roundRect">
            <a:avLst>
              <a:gd name="adj" fmla="val 21053"/>
            </a:avLst>
          </a:prstGeom>
          <a:solidFill>
            <a:srgbClr val="EEF0FB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0432" y="4736592"/>
            <a:ext cx="457200" cy="45720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2057400" y="448056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14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structured facts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2057400" y="4956048"/>
            <a:ext cx="37033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555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“What’s the budget?” needs exact SQL precision, not fuzzy similarity.</a:t>
            </a:r>
            <a:endParaRPr lang="en-US" sz="1300" dirty="0"/>
          </a:p>
        </p:txBody>
      </p:sp>
      <p:sp>
        <p:nvSpPr>
          <p:cNvPr id="19" name="Shape 14"/>
          <p:cNvSpPr/>
          <p:nvPr/>
        </p:nvSpPr>
        <p:spPr>
          <a:xfrm>
            <a:off x="6217920" y="4114800"/>
            <a:ext cx="5349240" cy="1737360"/>
          </a:xfrm>
          <a:prstGeom prst="roundRect">
            <a:avLst>
              <a:gd name="adj" fmla="val 7368"/>
            </a:avLst>
          </a:prstGeom>
          <a:solidFill>
            <a:srgbClr val="F6F7FD"/>
          </a:solidFill>
          <a:ln w="12700">
            <a:solidFill>
              <a:srgbClr val="E2E5F2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6537960" y="4526280"/>
            <a:ext cx="868680" cy="868680"/>
          </a:xfrm>
          <a:prstGeom prst="roundRect">
            <a:avLst>
              <a:gd name="adj" fmla="val 21053"/>
            </a:avLst>
          </a:prstGeom>
          <a:solidFill>
            <a:srgbClr val="EEF0FB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8272" y="4736592"/>
            <a:ext cx="457200" cy="45720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635240" y="448056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14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Unverifiable answers</a:t>
            </a:r>
            <a:endParaRPr lang="en-US" sz="1700" dirty="0"/>
          </a:p>
        </p:txBody>
      </p:sp>
      <p:sp>
        <p:nvSpPr>
          <p:cNvPr id="23" name="Text 17"/>
          <p:cNvSpPr/>
          <p:nvPr/>
        </p:nvSpPr>
        <p:spPr>
          <a:xfrm>
            <a:off x="7635240" y="4956048"/>
            <a:ext cx="37033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555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Responses without traceable citations can’t be audited or defended.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714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4023360" y="3931920"/>
            <a:ext cx="5852160" cy="5852160"/>
          </a:xfrm>
          <a:prstGeom prst="ellipse">
            <a:avLst/>
          </a:prstGeom>
          <a:solidFill>
            <a:srgbClr val="120F30"/>
          </a:solidFill>
          <a:ln/>
        </p:spPr>
      </p:sp>
      <p:sp>
        <p:nvSpPr>
          <p:cNvPr id="3" name="Shape 1"/>
          <p:cNvSpPr/>
          <p:nvPr/>
        </p:nvSpPr>
        <p:spPr>
          <a:xfrm>
            <a:off x="-3162748" y="4792532"/>
            <a:ext cx="4130936" cy="4130936"/>
          </a:xfrm>
          <a:prstGeom prst="ellipse">
            <a:avLst/>
          </a:prstGeom>
          <a:solidFill>
            <a:srgbClr val="241E56"/>
          </a:solidFill>
          <a:ln/>
        </p:spPr>
      </p:sp>
      <p:sp>
        <p:nvSpPr>
          <p:cNvPr id="4" name="Shape 2"/>
          <p:cNvSpPr/>
          <p:nvPr/>
        </p:nvSpPr>
        <p:spPr>
          <a:xfrm>
            <a:off x="-2302136" y="5653144"/>
            <a:ext cx="2409713" cy="2409713"/>
          </a:xfrm>
          <a:prstGeom prst="ellipse">
            <a:avLst/>
          </a:prstGeom>
          <a:solidFill>
            <a:srgbClr val="6D28D9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5486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THE SYSTEM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621792" y="941832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decoupled components, one answer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58368" y="19202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550" dirty="0">
                <a:solidFill>
                  <a:srgbClr val="C7C2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modular web application that separates presentation, orchestration, and storage — so each part scales and swaps independently.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640080" y="2880360"/>
            <a:ext cx="2606040" cy="3200400"/>
          </a:xfrm>
          <a:prstGeom prst="roundRect">
            <a:avLst>
              <a:gd name="adj" fmla="val 4912"/>
            </a:avLst>
          </a:prstGeom>
          <a:solidFill>
            <a:srgbClr val="241E56"/>
          </a:solidFill>
          <a:ln w="12700">
            <a:solidFill>
              <a:srgbClr val="3B348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14400" y="3200400"/>
            <a:ext cx="822960" cy="822960"/>
          </a:xfrm>
          <a:prstGeom prst="roundRect">
            <a:avLst>
              <a:gd name="adj" fmla="val 22222"/>
            </a:avLst>
          </a:prstGeom>
          <a:solidFill>
            <a:srgbClr val="120F30"/>
          </a:solidFill>
          <a:ln/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7280" y="3383280"/>
            <a:ext cx="457200" cy="45720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874520" y="3291840"/>
            <a:ext cx="1097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8B5C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2600" dirty="0"/>
          </a:p>
        </p:txBody>
      </p:sp>
      <p:sp>
        <p:nvSpPr>
          <p:cNvPr id="12" name="Text 9"/>
          <p:cNvSpPr/>
          <p:nvPr/>
        </p:nvSpPr>
        <p:spPr>
          <a:xfrm>
            <a:off x="914400" y="4206240"/>
            <a:ext cx="21945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React Dashboard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914400" y="4846320"/>
            <a:ext cx="219456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ADA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React 19 + Vite + Zustand. SSE streaming answers, cached REST via TanStack Query.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3429000" y="2880360"/>
            <a:ext cx="2606040" cy="3200400"/>
          </a:xfrm>
          <a:prstGeom prst="roundRect">
            <a:avLst>
              <a:gd name="adj" fmla="val 4912"/>
            </a:avLst>
          </a:prstGeom>
          <a:solidFill>
            <a:srgbClr val="241E56"/>
          </a:solidFill>
          <a:ln w="12700">
            <a:solidFill>
              <a:srgbClr val="3B3480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3703320" y="3200400"/>
            <a:ext cx="822960" cy="822960"/>
          </a:xfrm>
          <a:prstGeom prst="roundRect">
            <a:avLst>
              <a:gd name="adj" fmla="val 22222"/>
            </a:avLst>
          </a:prstGeom>
          <a:solidFill>
            <a:srgbClr val="120F30"/>
          </a:solidFill>
          <a:ln/>
        </p:spPr>
      </p:sp>
      <p:pic>
        <p:nvPicPr>
          <p:cNvPr id="1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3383280"/>
            <a:ext cx="457200" cy="45720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4663440" y="3291840"/>
            <a:ext cx="1097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8B5C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2600" dirty="0"/>
          </a:p>
        </p:txBody>
      </p:sp>
      <p:sp>
        <p:nvSpPr>
          <p:cNvPr id="18" name="Text 14"/>
          <p:cNvSpPr/>
          <p:nvPr/>
        </p:nvSpPr>
        <p:spPr>
          <a:xfrm>
            <a:off x="3703320" y="4206240"/>
            <a:ext cx="21945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FastAPI Gateway</a:t>
            </a:r>
            <a:endParaRPr lang="en-US" sz="1550" dirty="0"/>
          </a:p>
        </p:txBody>
      </p:sp>
      <p:sp>
        <p:nvSpPr>
          <p:cNvPr id="19" name="Text 15"/>
          <p:cNvSpPr/>
          <p:nvPr/>
        </p:nvSpPr>
        <p:spPr>
          <a:xfrm>
            <a:off x="3703320" y="4846320"/>
            <a:ext cx="219456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ADA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Strict 4-layer Onion architecture — frameworks decoupled from business logic.</a:t>
            </a:r>
            <a:endParaRPr lang="en-US" sz="1150" dirty="0"/>
          </a:p>
        </p:txBody>
      </p:sp>
      <p:sp>
        <p:nvSpPr>
          <p:cNvPr id="20" name="Shape 16"/>
          <p:cNvSpPr/>
          <p:nvPr/>
        </p:nvSpPr>
        <p:spPr>
          <a:xfrm>
            <a:off x="6217920" y="2880360"/>
            <a:ext cx="2606040" cy="3200400"/>
          </a:xfrm>
          <a:prstGeom prst="roundRect">
            <a:avLst>
              <a:gd name="adj" fmla="val 4912"/>
            </a:avLst>
          </a:prstGeom>
          <a:solidFill>
            <a:srgbClr val="241E56"/>
          </a:solidFill>
          <a:ln w="12700">
            <a:solidFill>
              <a:srgbClr val="3B3480"/>
            </a:solidFill>
            <a:prstDash val="solid"/>
          </a:ln>
        </p:spPr>
      </p:sp>
      <p:sp>
        <p:nvSpPr>
          <p:cNvPr id="21" name="Shape 17"/>
          <p:cNvSpPr/>
          <p:nvPr/>
        </p:nvSpPr>
        <p:spPr>
          <a:xfrm>
            <a:off x="6492240" y="3200400"/>
            <a:ext cx="822960" cy="822960"/>
          </a:xfrm>
          <a:prstGeom prst="roundRect">
            <a:avLst>
              <a:gd name="adj" fmla="val 22222"/>
            </a:avLst>
          </a:prstGeom>
          <a:solidFill>
            <a:srgbClr val="120F30"/>
          </a:solidFill>
          <a:ln/>
        </p:spPr>
      </p:sp>
      <p:pic>
        <p:nvPicPr>
          <p:cNvPr id="2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0" y="3383280"/>
            <a:ext cx="457200" cy="457200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7452360" y="3291840"/>
            <a:ext cx="1097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8B5C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2600" dirty="0"/>
          </a:p>
        </p:txBody>
      </p:sp>
      <p:sp>
        <p:nvSpPr>
          <p:cNvPr id="24" name="Text 19"/>
          <p:cNvSpPr/>
          <p:nvPr/>
        </p:nvSpPr>
        <p:spPr>
          <a:xfrm>
            <a:off x="6492240" y="4206240"/>
            <a:ext cx="21945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Dual Storage</a:t>
            </a:r>
            <a:endParaRPr lang="en-US" sz="1550" dirty="0"/>
          </a:p>
        </p:txBody>
      </p:sp>
      <p:sp>
        <p:nvSpPr>
          <p:cNvPr id="25" name="Text 20"/>
          <p:cNvSpPr/>
          <p:nvPr/>
        </p:nvSpPr>
        <p:spPr>
          <a:xfrm>
            <a:off x="6492240" y="4846320"/>
            <a:ext cx="219456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ADA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Relational (Postgres/SQLite) for facts + Vector (FAISS/Qdrant) for meaning.</a:t>
            </a:r>
            <a:endParaRPr lang="en-US" sz="1150" dirty="0"/>
          </a:p>
        </p:txBody>
      </p:sp>
      <p:sp>
        <p:nvSpPr>
          <p:cNvPr id="26" name="Shape 21"/>
          <p:cNvSpPr/>
          <p:nvPr/>
        </p:nvSpPr>
        <p:spPr>
          <a:xfrm>
            <a:off x="9006840" y="2880360"/>
            <a:ext cx="2606040" cy="3200400"/>
          </a:xfrm>
          <a:prstGeom prst="roundRect">
            <a:avLst>
              <a:gd name="adj" fmla="val 4912"/>
            </a:avLst>
          </a:prstGeom>
          <a:solidFill>
            <a:srgbClr val="241E56"/>
          </a:solidFill>
          <a:ln w="12700">
            <a:solidFill>
              <a:srgbClr val="3B3480"/>
            </a:solidFill>
            <a:prstDash val="solid"/>
          </a:ln>
        </p:spPr>
      </p:sp>
      <p:sp>
        <p:nvSpPr>
          <p:cNvPr id="27" name="Shape 22"/>
          <p:cNvSpPr/>
          <p:nvPr/>
        </p:nvSpPr>
        <p:spPr>
          <a:xfrm>
            <a:off x="9281160" y="3200400"/>
            <a:ext cx="822960" cy="822960"/>
          </a:xfrm>
          <a:prstGeom prst="roundRect">
            <a:avLst>
              <a:gd name="adj" fmla="val 22222"/>
            </a:avLst>
          </a:prstGeom>
          <a:solidFill>
            <a:srgbClr val="120F30"/>
          </a:solidFill>
          <a:ln/>
        </p:spPr>
      </p:sp>
      <p:pic>
        <p:nvPicPr>
          <p:cNvPr id="2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4040" y="3383280"/>
            <a:ext cx="457200" cy="457200"/>
          </a:xfrm>
          <a:prstGeom prst="rect">
            <a:avLst/>
          </a:prstGeom>
        </p:spPr>
      </p:pic>
      <p:sp>
        <p:nvSpPr>
          <p:cNvPr id="29" name="Text 23"/>
          <p:cNvSpPr/>
          <p:nvPr/>
        </p:nvSpPr>
        <p:spPr>
          <a:xfrm>
            <a:off x="10241280" y="3291840"/>
            <a:ext cx="1097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8B5C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2600" dirty="0"/>
          </a:p>
        </p:txBody>
      </p:sp>
      <p:sp>
        <p:nvSpPr>
          <p:cNvPr id="30" name="Text 24"/>
          <p:cNvSpPr/>
          <p:nvPr/>
        </p:nvSpPr>
        <p:spPr>
          <a:xfrm>
            <a:off x="9281160" y="4206240"/>
            <a:ext cx="21945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Multi-Agent RAG</a:t>
            </a:r>
            <a:endParaRPr lang="en-US" sz="1550" dirty="0"/>
          </a:p>
        </p:txBody>
      </p:sp>
      <p:sp>
        <p:nvSpPr>
          <p:cNvPr id="31" name="Text 25"/>
          <p:cNvSpPr/>
          <p:nvPr/>
        </p:nvSpPr>
        <p:spPr>
          <a:xfrm>
            <a:off x="9281160" y="4846320"/>
            <a:ext cx="219456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ADA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LangGraph state machine orchestrates analyze → retrieve → build → stream.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6D28D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ARCHITECTURE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621792" y="896112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4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gateway, four concentric layers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822960" y="2011680"/>
            <a:ext cx="10515600" cy="685800"/>
          </a:xfrm>
          <a:prstGeom prst="roundRect">
            <a:avLst>
              <a:gd name="adj" fmla="val 16000"/>
            </a:avLst>
          </a:prstGeom>
          <a:solidFill>
            <a:srgbClr val="6D28D9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1560" y="2148840"/>
            <a:ext cx="411480" cy="4114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554480" y="2011680"/>
            <a:ext cx="9601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React 19 Frontend  ·  SSE streaming  ·  TanStack Query cache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822960" y="2880360"/>
            <a:ext cx="10515600" cy="566928"/>
          </a:xfrm>
          <a:prstGeom prst="roundRect">
            <a:avLst>
              <a:gd name="adj" fmla="val 16129"/>
            </a:avLst>
          </a:prstGeom>
          <a:solidFill>
            <a:srgbClr val="DCE8FA"/>
          </a:solidFill>
          <a:ln w="12700">
            <a:solidFill>
              <a:srgbClr val="E2E5F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51560" y="2880360"/>
            <a:ext cx="21945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14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Presentation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3291840" y="2880360"/>
            <a:ext cx="77724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55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FastAPI controllers, routers, middleware, request/response models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1051560" y="3538728"/>
            <a:ext cx="10058400" cy="566928"/>
          </a:xfrm>
          <a:prstGeom prst="roundRect">
            <a:avLst>
              <a:gd name="adj" fmla="val 16129"/>
            </a:avLst>
          </a:prstGeom>
          <a:solidFill>
            <a:srgbClr val="E4DCFA"/>
          </a:solidFill>
          <a:ln w="12700">
            <a:solidFill>
              <a:srgbClr val="E2E5F2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280160" y="3538728"/>
            <a:ext cx="21945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14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Application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3520440" y="3538728"/>
            <a:ext cx="73152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55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use-cases, services, LangGraph orchestration, schemas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1280160" y="4197096"/>
            <a:ext cx="9601200" cy="566928"/>
          </a:xfrm>
          <a:prstGeom prst="roundRect">
            <a:avLst>
              <a:gd name="adj" fmla="val 16129"/>
            </a:avLst>
          </a:prstGeom>
          <a:solidFill>
            <a:srgbClr val="F0E4FA"/>
          </a:solidFill>
          <a:ln w="12700">
            <a:solidFill>
              <a:srgbClr val="E2E5F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508760" y="4197096"/>
            <a:ext cx="21945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14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Domain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3749040" y="4197096"/>
            <a:ext cx="6858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55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SQLAlchemy models + repository &amp; vector-store interfaces (contracts)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1508760" y="4855464"/>
            <a:ext cx="9144000" cy="566928"/>
          </a:xfrm>
          <a:prstGeom prst="roundRect">
            <a:avLst>
              <a:gd name="adj" fmla="val 16129"/>
            </a:avLst>
          </a:prstGeom>
          <a:solidFill>
            <a:srgbClr val="FAE4F0"/>
          </a:solidFill>
          <a:ln w="12700">
            <a:solidFill>
              <a:srgbClr val="E2E5F2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737360" y="4855464"/>
            <a:ext cx="21945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14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Infrastructure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3977640" y="4855464"/>
            <a:ext cx="6400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55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FAISS/Qdrant persistence, ORM repos, LLM providers, OCR, cache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822960" y="5623560"/>
            <a:ext cx="5166360" cy="685800"/>
          </a:xfrm>
          <a:prstGeom prst="roundRect">
            <a:avLst>
              <a:gd name="adj" fmla="val 16000"/>
            </a:avLst>
          </a:prstGeom>
          <a:solidFill>
            <a:srgbClr val="17143A"/>
          </a:solidFill>
          <a:ln/>
        </p:spPr>
      </p:sp>
      <p:pic>
        <p:nvPicPr>
          <p:cNvPr id="2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" y="5760720"/>
            <a:ext cx="384048" cy="384048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1554480" y="5623560"/>
            <a:ext cx="4297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Relational DB — Postgres / SQLite</a:t>
            </a:r>
            <a:endParaRPr lang="en-US" sz="1250" dirty="0"/>
          </a:p>
        </p:txBody>
      </p:sp>
      <p:sp>
        <p:nvSpPr>
          <p:cNvPr id="22" name="Shape 18"/>
          <p:cNvSpPr/>
          <p:nvPr/>
        </p:nvSpPr>
        <p:spPr>
          <a:xfrm>
            <a:off x="6172200" y="5623560"/>
            <a:ext cx="5166360" cy="685800"/>
          </a:xfrm>
          <a:prstGeom prst="roundRect">
            <a:avLst>
              <a:gd name="adj" fmla="val 16000"/>
            </a:avLst>
          </a:prstGeom>
          <a:solidFill>
            <a:srgbClr val="17143A"/>
          </a:solidFill>
          <a:ln/>
        </p:spPr>
      </p:sp>
      <p:pic>
        <p:nvPicPr>
          <p:cNvPr id="2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5760720"/>
            <a:ext cx="384048" cy="384048"/>
          </a:xfrm>
          <a:prstGeom prst="rect">
            <a:avLst/>
          </a:prstGeom>
        </p:spPr>
      </p:pic>
      <p:sp>
        <p:nvSpPr>
          <p:cNvPr id="24" name="Text 19"/>
          <p:cNvSpPr/>
          <p:nvPr/>
        </p:nvSpPr>
        <p:spPr>
          <a:xfrm>
            <a:off x="6903720" y="5623560"/>
            <a:ext cx="4297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Vector DB — FAISS / Qdrant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714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DESIGN DECISION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621792" y="941832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two databases, not one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2057400"/>
            <a:ext cx="5349240" cy="3108960"/>
          </a:xfrm>
          <a:prstGeom prst="roundRect">
            <a:avLst>
              <a:gd name="adj" fmla="val 4118"/>
            </a:avLst>
          </a:prstGeom>
          <a:solidFill>
            <a:srgbClr val="241E56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60120" y="2377440"/>
            <a:ext cx="822960" cy="822960"/>
          </a:xfrm>
          <a:prstGeom prst="roundRect">
            <a:avLst>
              <a:gd name="adj" fmla="val 22222"/>
            </a:avLst>
          </a:prstGeom>
          <a:solidFill>
            <a:srgbClr val="120F30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2560320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965960" y="242316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Relational DB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1965960" y="283464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Postgres / SQLite</a:t>
            </a:r>
            <a:endParaRPr lang="en-US" sz="110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40" y="3429000"/>
            <a:ext cx="219456" cy="21945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325880" y="3383280"/>
            <a:ext cx="4526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D6D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ACID app state, sessions &amp; audit trails</a:t>
            </a:r>
            <a:endParaRPr lang="en-US" sz="12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40" y="3831336"/>
            <a:ext cx="219456" cy="219456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325880" y="3785616"/>
            <a:ext cx="4526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D6D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Structured facts: budget, timeline, tables</a:t>
            </a:r>
            <a:endParaRPr lang="en-US" sz="12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840" y="4233672"/>
            <a:ext cx="219456" cy="219456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325880" y="4187952"/>
            <a:ext cx="4526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D6D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Multi-tenant foreign-key scoping</a:t>
            </a:r>
            <a:endParaRPr lang="en-US" sz="125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840" y="4636008"/>
            <a:ext cx="219456" cy="219456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1325880" y="4590288"/>
            <a:ext cx="4526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D6D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Lexical BM25 search over raw chunks</a:t>
            </a:r>
            <a:endParaRPr lang="en-US" sz="1250" dirty="0"/>
          </a:p>
        </p:txBody>
      </p:sp>
      <p:sp>
        <p:nvSpPr>
          <p:cNvPr id="17" name="Shape 10"/>
          <p:cNvSpPr/>
          <p:nvPr/>
        </p:nvSpPr>
        <p:spPr>
          <a:xfrm>
            <a:off x="6217920" y="2057400"/>
            <a:ext cx="5349240" cy="3108960"/>
          </a:xfrm>
          <a:prstGeom prst="roundRect">
            <a:avLst>
              <a:gd name="adj" fmla="val 4118"/>
            </a:avLst>
          </a:prstGeom>
          <a:solidFill>
            <a:srgbClr val="241E56"/>
          </a:solidFill>
          <a:ln w="12700">
            <a:solidFill>
              <a:srgbClr val="8B5CF6"/>
            </a:solidFill>
            <a:prstDash val="solid"/>
          </a:ln>
        </p:spPr>
      </p:sp>
      <p:sp>
        <p:nvSpPr>
          <p:cNvPr id="18" name="Shape 11"/>
          <p:cNvSpPr/>
          <p:nvPr/>
        </p:nvSpPr>
        <p:spPr>
          <a:xfrm>
            <a:off x="6537960" y="2377440"/>
            <a:ext cx="822960" cy="822960"/>
          </a:xfrm>
          <a:prstGeom prst="roundRect">
            <a:avLst>
              <a:gd name="adj" fmla="val 22222"/>
            </a:avLst>
          </a:prstGeom>
          <a:solidFill>
            <a:srgbClr val="120F30"/>
          </a:solidFill>
          <a:ln/>
        </p:spPr>
      </p:sp>
      <p:pic>
        <p:nvPicPr>
          <p:cNvPr id="19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0840" y="2560320"/>
            <a:ext cx="457200" cy="457200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7543800" y="242316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Vector DB</a:t>
            </a:r>
            <a:endParaRPr lang="en-US" sz="1900" dirty="0"/>
          </a:p>
        </p:txBody>
      </p:sp>
      <p:sp>
        <p:nvSpPr>
          <p:cNvPr id="21" name="Text 13"/>
          <p:cNvSpPr/>
          <p:nvPr/>
        </p:nvSpPr>
        <p:spPr>
          <a:xfrm>
            <a:off x="7543800" y="283464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5C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FAISS / Qdrant</a:t>
            </a:r>
            <a:endParaRPr lang="en-US" sz="1100" dirty="0"/>
          </a:p>
        </p:txBody>
      </p:sp>
      <p:pic>
        <p:nvPicPr>
          <p:cNvPr id="2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3680" y="3429000"/>
            <a:ext cx="219456" cy="219456"/>
          </a:xfrm>
          <a:prstGeom prst="rect">
            <a:avLst/>
          </a:prstGeom>
        </p:spPr>
      </p:pic>
      <p:sp>
        <p:nvSpPr>
          <p:cNvPr id="23" name="Text 14"/>
          <p:cNvSpPr/>
          <p:nvPr/>
        </p:nvSpPr>
        <p:spPr>
          <a:xfrm>
            <a:off x="6903720" y="3383280"/>
            <a:ext cx="4526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D6D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Semantic proximity over dense vectors</a:t>
            </a:r>
            <a:endParaRPr lang="en-US" sz="1250" dirty="0"/>
          </a:p>
        </p:txBody>
      </p:sp>
      <p:pic>
        <p:nvPicPr>
          <p:cNvPr id="2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3680" y="3831336"/>
            <a:ext cx="219456" cy="219456"/>
          </a:xfrm>
          <a:prstGeom prst="rect">
            <a:avLst/>
          </a:prstGeom>
        </p:spPr>
      </p:pic>
      <p:sp>
        <p:nvSpPr>
          <p:cNvPr id="25" name="Text 15"/>
          <p:cNvSpPr/>
          <p:nvPr/>
        </p:nvSpPr>
        <p:spPr>
          <a:xfrm>
            <a:off x="6903720" y="3785616"/>
            <a:ext cx="4526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D6D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Cosine / dot-product similarity at scale</a:t>
            </a:r>
            <a:endParaRPr lang="en-US" sz="1250" dirty="0"/>
          </a:p>
        </p:txBody>
      </p:sp>
      <p:pic>
        <p:nvPicPr>
          <p:cNvPr id="2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3680" y="4233672"/>
            <a:ext cx="219456" cy="219456"/>
          </a:xfrm>
          <a:prstGeom prst="rect">
            <a:avLst/>
          </a:prstGeom>
        </p:spPr>
      </p:pic>
      <p:sp>
        <p:nvSpPr>
          <p:cNvPr id="27" name="Text 16"/>
          <p:cNvSpPr/>
          <p:nvPr/>
        </p:nvSpPr>
        <p:spPr>
          <a:xfrm>
            <a:off x="6903720" y="4187952"/>
            <a:ext cx="4526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D6D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384-d embeddings (all-MiniLM-L6-v2)</a:t>
            </a:r>
            <a:endParaRPr lang="en-US" sz="1250" dirty="0"/>
          </a:p>
        </p:txBody>
      </p:sp>
      <p:pic>
        <p:nvPicPr>
          <p:cNvPr id="28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83680" y="4636008"/>
            <a:ext cx="219456" cy="219456"/>
          </a:xfrm>
          <a:prstGeom prst="rect">
            <a:avLst/>
          </a:prstGeom>
        </p:spPr>
      </p:pic>
      <p:sp>
        <p:nvSpPr>
          <p:cNvPr id="29" name="Text 17"/>
          <p:cNvSpPr/>
          <p:nvPr/>
        </p:nvSpPr>
        <p:spPr>
          <a:xfrm>
            <a:off x="6903720" y="4590288"/>
            <a:ext cx="4526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D6D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flat index or cloud cluster</a:t>
            </a:r>
            <a:endParaRPr lang="en-US" sz="1250" dirty="0"/>
          </a:p>
        </p:txBody>
      </p:sp>
      <p:sp>
        <p:nvSpPr>
          <p:cNvPr id="30" name="Shape 18"/>
          <p:cNvSpPr/>
          <p:nvPr/>
        </p:nvSpPr>
        <p:spPr>
          <a:xfrm>
            <a:off x="640080" y="5440680"/>
            <a:ext cx="10927080" cy="822960"/>
          </a:xfrm>
          <a:prstGeom prst="roundRect">
            <a:avLst>
              <a:gd name="adj" fmla="val 13333"/>
            </a:avLst>
          </a:prstGeom>
          <a:solidFill>
            <a:srgbClr val="2E2668"/>
          </a:solidFill>
          <a:ln/>
        </p:spPr>
      </p:sp>
      <p:pic>
        <p:nvPicPr>
          <p:cNvPr id="31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4400" y="5623560"/>
            <a:ext cx="457200" cy="457200"/>
          </a:xfrm>
          <a:prstGeom prst="rect">
            <a:avLst/>
          </a:prstGeom>
        </p:spPr>
      </p:pic>
      <p:sp>
        <p:nvSpPr>
          <p:cNvPr id="32" name="Text 19"/>
          <p:cNvSpPr/>
          <p:nvPr/>
        </p:nvSpPr>
        <p:spPr>
          <a:xfrm>
            <a:off x="1508760" y="5440680"/>
            <a:ext cx="98755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4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Fused in one workflow:  </a:t>
            </a:r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E4E1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exact multi-tenant scoping and factual lookups, layered with deep conceptual matching — via Hybrid RRF.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714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1463040"/>
            <a:ext cx="4754880" cy="4754880"/>
          </a:xfrm>
          <a:prstGeom prst="ellipse">
            <a:avLst/>
          </a:prstGeom>
          <a:solidFill>
            <a:srgbClr val="120F30"/>
          </a:solidFill>
          <a:ln/>
        </p:spPr>
      </p:sp>
      <p:sp>
        <p:nvSpPr>
          <p:cNvPr id="3" name="Shape 1"/>
          <p:cNvSpPr/>
          <p:nvPr/>
        </p:nvSpPr>
        <p:spPr>
          <a:xfrm>
            <a:off x="10026127" y="-763793"/>
            <a:ext cx="3356386" cy="3356386"/>
          </a:xfrm>
          <a:prstGeom prst="ellipse">
            <a:avLst/>
          </a:prstGeom>
          <a:solidFill>
            <a:srgbClr val="241E56"/>
          </a:solidFill>
          <a:ln/>
        </p:spPr>
      </p:sp>
      <p:sp>
        <p:nvSpPr>
          <p:cNvPr id="4" name="Shape 2"/>
          <p:cNvSpPr/>
          <p:nvPr/>
        </p:nvSpPr>
        <p:spPr>
          <a:xfrm>
            <a:off x="10725374" y="-64546"/>
            <a:ext cx="1957892" cy="1957892"/>
          </a:xfrm>
          <a:prstGeom prst="ellipse">
            <a:avLst/>
          </a:prstGeom>
          <a:solidFill>
            <a:srgbClr val="6D28D9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5486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ORCHESTRATION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621792" y="941832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LangGraph multi-agent pipeline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58368" y="192024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ADA6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POST /api/v1/chat/stream  ·  a stateful agent graph turns a question into a grounded, streamed answer.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40080" y="2743200"/>
            <a:ext cx="2468880" cy="2377440"/>
          </a:xfrm>
          <a:prstGeom prst="roundRect">
            <a:avLst>
              <a:gd name="adj" fmla="val 5385"/>
            </a:avLst>
          </a:prstGeom>
          <a:solidFill>
            <a:srgbClr val="241E56"/>
          </a:solidFill>
          <a:ln w="12700">
            <a:solidFill>
              <a:srgbClr val="3B348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508760" y="3017520"/>
            <a:ext cx="731520" cy="731520"/>
          </a:xfrm>
          <a:prstGeom prst="roundRect">
            <a:avLst>
              <a:gd name="adj" fmla="val 22500"/>
            </a:avLst>
          </a:prstGeom>
          <a:solidFill>
            <a:srgbClr val="8B5CF6"/>
          </a:solidFill>
          <a:ln/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3352" y="3182112"/>
            <a:ext cx="402336" cy="402336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777240" y="3886200"/>
            <a:ext cx="2194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Query Analyzer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777240" y="4343400"/>
            <a:ext cx="21945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ADA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Classifies intent, extracts entities</a:t>
            </a:r>
            <a:endParaRPr lang="en-US" sz="1100" dirty="0"/>
          </a:p>
        </p:txBody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7248" y="3703320"/>
            <a:ext cx="274320" cy="274320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3429000" y="2743200"/>
            <a:ext cx="2468880" cy="2377440"/>
          </a:xfrm>
          <a:prstGeom prst="roundRect">
            <a:avLst>
              <a:gd name="adj" fmla="val 5385"/>
            </a:avLst>
          </a:prstGeom>
          <a:solidFill>
            <a:srgbClr val="241E56"/>
          </a:solidFill>
          <a:ln w="12700">
            <a:solidFill>
              <a:srgbClr val="3B3480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4297680" y="3017520"/>
            <a:ext cx="731520" cy="731520"/>
          </a:xfrm>
          <a:prstGeom prst="roundRect">
            <a:avLst>
              <a:gd name="adj" fmla="val 22500"/>
            </a:avLst>
          </a:prstGeom>
          <a:solidFill>
            <a:srgbClr val="8B5CF6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2272" y="3182112"/>
            <a:ext cx="402336" cy="40233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3566160" y="3886200"/>
            <a:ext cx="2194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Retriever</a:t>
            </a:r>
            <a:endParaRPr lang="en-US" sz="1450" dirty="0"/>
          </a:p>
        </p:txBody>
      </p:sp>
      <p:sp>
        <p:nvSpPr>
          <p:cNvPr id="18" name="Text 13"/>
          <p:cNvSpPr/>
          <p:nvPr/>
        </p:nvSpPr>
        <p:spPr>
          <a:xfrm>
            <a:off x="3566160" y="4343400"/>
            <a:ext cx="21945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ADA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Harvests context from all sources</a:t>
            </a:r>
            <a:endParaRPr lang="en-US" sz="1100" dirty="0"/>
          </a:p>
        </p:txBody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6168" y="3703320"/>
            <a:ext cx="274320" cy="274320"/>
          </a:xfrm>
          <a:prstGeom prst="rect">
            <a:avLst/>
          </a:prstGeom>
        </p:spPr>
      </p:pic>
      <p:sp>
        <p:nvSpPr>
          <p:cNvPr id="20" name="Shape 14"/>
          <p:cNvSpPr/>
          <p:nvPr/>
        </p:nvSpPr>
        <p:spPr>
          <a:xfrm>
            <a:off x="6217920" y="2743200"/>
            <a:ext cx="2468880" cy="2377440"/>
          </a:xfrm>
          <a:prstGeom prst="roundRect">
            <a:avLst>
              <a:gd name="adj" fmla="val 5385"/>
            </a:avLst>
          </a:prstGeom>
          <a:solidFill>
            <a:srgbClr val="241E56"/>
          </a:solidFill>
          <a:ln w="12700">
            <a:solidFill>
              <a:srgbClr val="3B3480"/>
            </a:solidFill>
            <a:prstDash val="solid"/>
          </a:ln>
        </p:spPr>
      </p:sp>
      <p:sp>
        <p:nvSpPr>
          <p:cNvPr id="21" name="Shape 15"/>
          <p:cNvSpPr/>
          <p:nvPr/>
        </p:nvSpPr>
        <p:spPr>
          <a:xfrm>
            <a:off x="7086600" y="3017520"/>
            <a:ext cx="731520" cy="731520"/>
          </a:xfrm>
          <a:prstGeom prst="roundRect">
            <a:avLst>
              <a:gd name="adj" fmla="val 22500"/>
            </a:avLst>
          </a:prstGeom>
          <a:solidFill>
            <a:srgbClr val="8B5CF6"/>
          </a:solidFill>
          <a:ln/>
        </p:spPr>
      </p:sp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1192" y="3182112"/>
            <a:ext cx="402336" cy="402336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6355080" y="3886200"/>
            <a:ext cx="2194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Prompt Builder</a:t>
            </a:r>
            <a:endParaRPr lang="en-US" sz="1450" dirty="0"/>
          </a:p>
        </p:txBody>
      </p:sp>
      <p:sp>
        <p:nvSpPr>
          <p:cNvPr id="24" name="Text 17"/>
          <p:cNvSpPr/>
          <p:nvPr/>
        </p:nvSpPr>
        <p:spPr>
          <a:xfrm>
            <a:off x="6355080" y="4343400"/>
            <a:ext cx="21945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ADA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Synthesises context + citations</a:t>
            </a:r>
            <a:endParaRPr lang="en-US" sz="1100" dirty="0"/>
          </a:p>
        </p:txBody>
      </p:sp>
      <p:pic>
        <p:nvPicPr>
          <p:cNvPr id="25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05088" y="3703320"/>
            <a:ext cx="274320" cy="274320"/>
          </a:xfrm>
          <a:prstGeom prst="rect">
            <a:avLst/>
          </a:prstGeom>
        </p:spPr>
      </p:pic>
      <p:sp>
        <p:nvSpPr>
          <p:cNvPr id="26" name="Shape 18"/>
          <p:cNvSpPr/>
          <p:nvPr/>
        </p:nvSpPr>
        <p:spPr>
          <a:xfrm>
            <a:off x="9006840" y="2743200"/>
            <a:ext cx="2468880" cy="2377440"/>
          </a:xfrm>
          <a:prstGeom prst="roundRect">
            <a:avLst>
              <a:gd name="adj" fmla="val 5385"/>
            </a:avLst>
          </a:prstGeom>
          <a:solidFill>
            <a:srgbClr val="241E56"/>
          </a:solidFill>
          <a:ln w="12700">
            <a:solidFill>
              <a:srgbClr val="3B3480"/>
            </a:solidFill>
            <a:prstDash val="solid"/>
          </a:ln>
        </p:spPr>
      </p:sp>
      <p:sp>
        <p:nvSpPr>
          <p:cNvPr id="27" name="Shape 19"/>
          <p:cNvSpPr/>
          <p:nvPr/>
        </p:nvSpPr>
        <p:spPr>
          <a:xfrm>
            <a:off x="9875520" y="3017520"/>
            <a:ext cx="731520" cy="731520"/>
          </a:xfrm>
          <a:prstGeom prst="roundRect">
            <a:avLst>
              <a:gd name="adj" fmla="val 22500"/>
            </a:avLst>
          </a:prstGeom>
          <a:solidFill>
            <a:srgbClr val="8B5CF6"/>
          </a:solidFill>
          <a:ln/>
        </p:spPr>
      </p:sp>
      <p:pic>
        <p:nvPicPr>
          <p:cNvPr id="2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40112" y="3182112"/>
            <a:ext cx="402336" cy="402336"/>
          </a:xfrm>
          <a:prstGeom prst="rect">
            <a:avLst/>
          </a:prstGeom>
        </p:spPr>
      </p:pic>
      <p:sp>
        <p:nvSpPr>
          <p:cNvPr id="29" name="Text 20"/>
          <p:cNvSpPr/>
          <p:nvPr/>
        </p:nvSpPr>
        <p:spPr>
          <a:xfrm>
            <a:off x="9144000" y="3886200"/>
            <a:ext cx="2194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LLM Streamer</a:t>
            </a:r>
            <a:endParaRPr lang="en-US" sz="1450" dirty="0"/>
          </a:p>
        </p:txBody>
      </p:sp>
      <p:sp>
        <p:nvSpPr>
          <p:cNvPr id="30" name="Text 21"/>
          <p:cNvSpPr/>
          <p:nvPr/>
        </p:nvSpPr>
        <p:spPr>
          <a:xfrm>
            <a:off x="9144000" y="4343400"/>
            <a:ext cx="21945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ADA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Streams tokens back over SSE</a:t>
            </a:r>
            <a:endParaRPr lang="en-US" sz="1100" dirty="0"/>
          </a:p>
        </p:txBody>
      </p:sp>
      <p:sp>
        <p:nvSpPr>
          <p:cNvPr id="31" name="Shape 22"/>
          <p:cNvSpPr/>
          <p:nvPr/>
        </p:nvSpPr>
        <p:spPr>
          <a:xfrm>
            <a:off x="640080" y="5440680"/>
            <a:ext cx="10927080" cy="777240"/>
          </a:xfrm>
          <a:prstGeom prst="roundRect">
            <a:avLst>
              <a:gd name="adj" fmla="val 14118"/>
            </a:avLst>
          </a:prstGeom>
          <a:solidFill>
            <a:srgbClr val="2E2668"/>
          </a:solidFill>
          <a:ln/>
        </p:spPr>
      </p:sp>
      <p:sp>
        <p:nvSpPr>
          <p:cNvPr id="32" name="Text 23"/>
          <p:cNvSpPr/>
          <p:nvPr/>
        </p:nvSpPr>
        <p:spPr>
          <a:xfrm>
            <a:off x="960120" y="5440680"/>
            <a:ext cx="10332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↺ Persistence:  </a:t>
            </a:r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E4E1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exchange — query, context, response, citations — is saved to Session &amp; SearchHistory. Conditional edges short-circuit structured queries.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6D28D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SMART ROUTING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621792" y="896112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4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Six intents, two retrieval paths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92024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555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OmniRAG never runs a generic search. It classifies intent first, then routes to the cheapest correct strategy.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40080" y="2560320"/>
            <a:ext cx="5349240" cy="3291840"/>
          </a:xfrm>
          <a:prstGeom prst="roundRect">
            <a:avLst>
              <a:gd name="adj" fmla="val 3889"/>
            </a:avLst>
          </a:prstGeom>
          <a:solidFill>
            <a:srgbClr val="F6F7FD"/>
          </a:solidFill>
          <a:ln w="19050">
            <a:solidFill>
              <a:srgbClr val="6D28D9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0120" y="2834640"/>
            <a:ext cx="50292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00200" y="2834640"/>
            <a:ext cx="4206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4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Structured  →  SQL shortcut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960120" y="3474720"/>
            <a:ext cx="4754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555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Deterministic lookups on the DocumentFact table — bypasses vector search entirely.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960120" y="4114800"/>
            <a:ext cx="470916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2700">
            <a:solidFill>
              <a:srgbClr val="E2E5F2"/>
            </a:solidFill>
            <a:prstDash val="solid"/>
          </a:ln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4215384"/>
            <a:ext cx="256032" cy="25603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508760" y="4114800"/>
            <a:ext cx="2194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6D28D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BUDGET</a:t>
            </a:r>
            <a:endParaRPr lang="en-US" sz="1250" dirty="0"/>
          </a:p>
        </p:txBody>
      </p:sp>
      <p:sp>
        <p:nvSpPr>
          <p:cNvPr id="12" name="Text 8"/>
          <p:cNvSpPr/>
          <p:nvPr/>
        </p:nvSpPr>
        <p:spPr>
          <a:xfrm>
            <a:off x="3200400" y="411480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55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SQL on DocumentFact</a:t>
            </a:r>
            <a:endParaRPr lang="en-US" sz="1050" dirty="0"/>
          </a:p>
        </p:txBody>
      </p:sp>
      <p:sp>
        <p:nvSpPr>
          <p:cNvPr id="13" name="Shape 9"/>
          <p:cNvSpPr/>
          <p:nvPr/>
        </p:nvSpPr>
        <p:spPr>
          <a:xfrm>
            <a:off x="960120" y="4663440"/>
            <a:ext cx="470916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2700">
            <a:solidFill>
              <a:srgbClr val="E2E5F2"/>
            </a:solidFill>
            <a:prstDash val="solid"/>
          </a:ln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4764024"/>
            <a:ext cx="256032" cy="25603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508760" y="4663440"/>
            <a:ext cx="2194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6D28D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TIMELINE</a:t>
            </a:r>
            <a:endParaRPr lang="en-US" sz="1250" dirty="0"/>
          </a:p>
        </p:txBody>
      </p:sp>
      <p:sp>
        <p:nvSpPr>
          <p:cNvPr id="16" name="Text 11"/>
          <p:cNvSpPr/>
          <p:nvPr/>
        </p:nvSpPr>
        <p:spPr>
          <a:xfrm>
            <a:off x="3200400" y="466344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55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SQL on DocumentFact</a:t>
            </a:r>
            <a:endParaRPr lang="en-US" sz="1050" dirty="0"/>
          </a:p>
        </p:txBody>
      </p:sp>
      <p:sp>
        <p:nvSpPr>
          <p:cNvPr id="17" name="Shape 12"/>
          <p:cNvSpPr/>
          <p:nvPr/>
        </p:nvSpPr>
        <p:spPr>
          <a:xfrm>
            <a:off x="960120" y="5212080"/>
            <a:ext cx="470916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2700">
            <a:solidFill>
              <a:srgbClr val="E2E5F2"/>
            </a:solidFill>
            <a:prstDash val="solid"/>
          </a:ln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" y="5312664"/>
            <a:ext cx="256032" cy="256032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508760" y="5212080"/>
            <a:ext cx="2194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6D28D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DELIVERABLES</a:t>
            </a:r>
            <a:endParaRPr lang="en-US" sz="1250" dirty="0"/>
          </a:p>
        </p:txBody>
      </p:sp>
      <p:sp>
        <p:nvSpPr>
          <p:cNvPr id="20" name="Text 14"/>
          <p:cNvSpPr/>
          <p:nvPr/>
        </p:nvSpPr>
        <p:spPr>
          <a:xfrm>
            <a:off x="3200400" y="521208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55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SQL on DocumentFact</a:t>
            </a:r>
            <a:endParaRPr lang="en-US" sz="1050" dirty="0"/>
          </a:p>
        </p:txBody>
      </p:sp>
      <p:sp>
        <p:nvSpPr>
          <p:cNvPr id="21" name="Shape 15"/>
          <p:cNvSpPr/>
          <p:nvPr/>
        </p:nvSpPr>
        <p:spPr>
          <a:xfrm>
            <a:off x="6217920" y="2560320"/>
            <a:ext cx="5349240" cy="3291840"/>
          </a:xfrm>
          <a:prstGeom prst="roundRect">
            <a:avLst>
              <a:gd name="adj" fmla="val 3889"/>
            </a:avLst>
          </a:prstGeom>
          <a:solidFill>
            <a:srgbClr val="F6F7FD"/>
          </a:solidFill>
          <a:ln w="19050">
            <a:solidFill>
              <a:srgbClr val="0E7490"/>
            </a:solidFill>
            <a:prstDash val="solid"/>
          </a:ln>
        </p:spPr>
      </p:sp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7960" y="2834640"/>
            <a:ext cx="502920" cy="502920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7178040" y="2834640"/>
            <a:ext cx="4297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4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Knowledge  →  hybrid retrieval</a:t>
            </a:r>
            <a:endParaRPr lang="en-US" sz="1600" dirty="0"/>
          </a:p>
        </p:txBody>
      </p:sp>
      <p:sp>
        <p:nvSpPr>
          <p:cNvPr id="24" name="Text 17"/>
          <p:cNvSpPr/>
          <p:nvPr/>
        </p:nvSpPr>
        <p:spPr>
          <a:xfrm>
            <a:off x="6537960" y="3474720"/>
            <a:ext cx="4754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555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Multi-source harvesting with project scoping — vector, lexical, graph and tables.</a:t>
            </a:r>
            <a:endParaRPr lang="en-US" sz="1200" dirty="0"/>
          </a:p>
        </p:txBody>
      </p:sp>
      <p:sp>
        <p:nvSpPr>
          <p:cNvPr id="25" name="Shape 18"/>
          <p:cNvSpPr/>
          <p:nvPr/>
        </p:nvSpPr>
        <p:spPr>
          <a:xfrm>
            <a:off x="6537960" y="4114800"/>
            <a:ext cx="470916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2700">
            <a:solidFill>
              <a:srgbClr val="E2E5F2"/>
            </a:solidFill>
            <a:prstDash val="solid"/>
          </a:ln>
        </p:spPr>
      </p:sp>
      <p:pic>
        <p:nvPicPr>
          <p:cNvPr id="26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5120" y="4215384"/>
            <a:ext cx="256032" cy="256032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7086600" y="411480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E74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TECHNOLOGY</a:t>
            </a:r>
            <a:endParaRPr lang="en-US" sz="1250" dirty="0"/>
          </a:p>
        </p:txBody>
      </p:sp>
      <p:sp>
        <p:nvSpPr>
          <p:cNvPr id="28" name="Text 20"/>
          <p:cNvSpPr/>
          <p:nvPr/>
        </p:nvSpPr>
        <p:spPr>
          <a:xfrm>
            <a:off x="8732520" y="411480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55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Hybrid RRF + graph traversal</a:t>
            </a:r>
            <a:endParaRPr lang="en-US" sz="1050" dirty="0"/>
          </a:p>
        </p:txBody>
      </p:sp>
      <p:sp>
        <p:nvSpPr>
          <p:cNvPr id="29" name="Shape 21"/>
          <p:cNvSpPr/>
          <p:nvPr/>
        </p:nvSpPr>
        <p:spPr>
          <a:xfrm>
            <a:off x="6537960" y="4663440"/>
            <a:ext cx="470916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2700">
            <a:solidFill>
              <a:srgbClr val="E2E5F2"/>
            </a:solidFill>
            <a:prstDash val="solid"/>
          </a:ln>
        </p:spPr>
      </p:sp>
      <p:pic>
        <p:nvPicPr>
          <p:cNvPr id="30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5120" y="4764024"/>
            <a:ext cx="256032" cy="256032"/>
          </a:xfrm>
          <a:prstGeom prst="rect">
            <a:avLst/>
          </a:prstGeom>
        </p:spPr>
      </p:pic>
      <p:sp>
        <p:nvSpPr>
          <p:cNvPr id="31" name="Text 22"/>
          <p:cNvSpPr/>
          <p:nvPr/>
        </p:nvSpPr>
        <p:spPr>
          <a:xfrm>
            <a:off x="7086600" y="466344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E74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FACTUAL</a:t>
            </a:r>
            <a:endParaRPr lang="en-US" sz="1250" dirty="0"/>
          </a:p>
        </p:txBody>
      </p:sp>
      <p:sp>
        <p:nvSpPr>
          <p:cNvPr id="32" name="Text 23"/>
          <p:cNvSpPr/>
          <p:nvPr/>
        </p:nvSpPr>
        <p:spPr>
          <a:xfrm>
            <a:off x="8732520" y="466344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55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Hybrid RRF (vector + lexical)</a:t>
            </a:r>
            <a:endParaRPr lang="en-US" sz="1050" dirty="0"/>
          </a:p>
        </p:txBody>
      </p:sp>
      <p:sp>
        <p:nvSpPr>
          <p:cNvPr id="33" name="Shape 24"/>
          <p:cNvSpPr/>
          <p:nvPr/>
        </p:nvSpPr>
        <p:spPr>
          <a:xfrm>
            <a:off x="6537960" y="5212080"/>
            <a:ext cx="470916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2700">
            <a:solidFill>
              <a:srgbClr val="E2E5F2"/>
            </a:solidFill>
            <a:prstDash val="solid"/>
          </a:ln>
        </p:spPr>
      </p:sp>
      <p:pic>
        <p:nvPicPr>
          <p:cNvPr id="3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75120" y="5312664"/>
            <a:ext cx="256032" cy="256032"/>
          </a:xfrm>
          <a:prstGeom prst="rect">
            <a:avLst/>
          </a:prstGeom>
        </p:spPr>
      </p:pic>
      <p:sp>
        <p:nvSpPr>
          <p:cNvPr id="35" name="Text 25"/>
          <p:cNvSpPr/>
          <p:nvPr/>
        </p:nvSpPr>
        <p:spPr>
          <a:xfrm>
            <a:off x="7086600" y="521208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E74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GENERAL</a:t>
            </a:r>
            <a:endParaRPr lang="en-US" sz="1250" dirty="0"/>
          </a:p>
        </p:txBody>
      </p:sp>
      <p:sp>
        <p:nvSpPr>
          <p:cNvPr id="36" name="Text 26"/>
          <p:cNvSpPr/>
          <p:nvPr/>
        </p:nvSpPr>
        <p:spPr>
          <a:xfrm>
            <a:off x="8732520" y="521208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55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Hybrid RRF (vector + lexical)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714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3474720" y="-2103120"/>
            <a:ext cx="5120640" cy="5120640"/>
          </a:xfrm>
          <a:prstGeom prst="ellipse">
            <a:avLst/>
          </a:prstGeom>
          <a:solidFill>
            <a:srgbClr val="120F30"/>
          </a:solidFill>
          <a:ln/>
        </p:spPr>
      </p:sp>
      <p:sp>
        <p:nvSpPr>
          <p:cNvPr id="3" name="Shape 1"/>
          <p:cNvSpPr/>
          <p:nvPr/>
        </p:nvSpPr>
        <p:spPr>
          <a:xfrm>
            <a:off x="-2721685" y="-1350085"/>
            <a:ext cx="3614569" cy="3614569"/>
          </a:xfrm>
          <a:prstGeom prst="ellipse">
            <a:avLst/>
          </a:prstGeom>
          <a:solidFill>
            <a:srgbClr val="241E56"/>
          </a:solidFill>
          <a:ln/>
        </p:spPr>
      </p:sp>
      <p:sp>
        <p:nvSpPr>
          <p:cNvPr id="4" name="Shape 2"/>
          <p:cNvSpPr/>
          <p:nvPr/>
        </p:nvSpPr>
        <p:spPr>
          <a:xfrm>
            <a:off x="-1968649" y="-597049"/>
            <a:ext cx="2108499" cy="2108499"/>
          </a:xfrm>
          <a:prstGeom prst="ellipse">
            <a:avLst/>
          </a:prstGeom>
          <a:solidFill>
            <a:srgbClr val="6D28D9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5486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THE ENGINE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621792" y="941832"/>
            <a:ext cx="9601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techniques that make it accurate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640080" y="2651760"/>
            <a:ext cx="3520440" cy="3291840"/>
          </a:xfrm>
          <a:prstGeom prst="roundRect">
            <a:avLst>
              <a:gd name="adj" fmla="val 3889"/>
            </a:avLst>
          </a:prstGeom>
          <a:solidFill>
            <a:srgbClr val="241E56"/>
          </a:solidFill>
          <a:ln w="12700">
            <a:solidFill>
              <a:srgbClr val="3B348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14400" y="2944368"/>
            <a:ext cx="777240" cy="777240"/>
          </a:xfrm>
          <a:prstGeom prst="roundRect">
            <a:avLst>
              <a:gd name="adj" fmla="val 21176"/>
            </a:avLst>
          </a:prstGeom>
          <a:solidFill>
            <a:srgbClr val="164E63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8136" y="3118104"/>
            <a:ext cx="429768" cy="42976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828800" y="3035808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Hybrid RRF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914400" y="3931920"/>
            <a:ext cx="30175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C7C2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Dense vectors capture meaning; BM25 catches exact strings &amp; code symbols. Reciprocal Rank Fusion merges both rankings.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914400" y="5349240"/>
            <a:ext cx="2971800" cy="457200"/>
          </a:xfrm>
          <a:prstGeom prst="roundRect">
            <a:avLst>
              <a:gd name="adj" fmla="val 16000"/>
            </a:avLst>
          </a:prstGeom>
          <a:solidFill>
            <a:srgbClr val="120F30"/>
          </a:solidFill>
          <a:ln/>
        </p:spPr>
      </p:sp>
      <p:sp>
        <p:nvSpPr>
          <p:cNvPr id="13" name="Text 10"/>
          <p:cNvSpPr/>
          <p:nvPr/>
        </p:nvSpPr>
        <p:spPr>
          <a:xfrm>
            <a:off x="1051560" y="5349240"/>
            <a:ext cx="2697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 / (60 + rank), summed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4370832" y="2651760"/>
            <a:ext cx="3520440" cy="3291840"/>
          </a:xfrm>
          <a:prstGeom prst="roundRect">
            <a:avLst>
              <a:gd name="adj" fmla="val 3889"/>
            </a:avLst>
          </a:prstGeom>
          <a:solidFill>
            <a:srgbClr val="241E56"/>
          </a:solidFill>
          <a:ln w="12700">
            <a:solidFill>
              <a:srgbClr val="3B3480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645152" y="2944368"/>
            <a:ext cx="777240" cy="777240"/>
          </a:xfrm>
          <a:prstGeom prst="roundRect">
            <a:avLst>
              <a:gd name="adj" fmla="val 21176"/>
            </a:avLst>
          </a:prstGeom>
          <a:solidFill>
            <a:srgbClr val="2E2668"/>
          </a:solidFill>
          <a:ln/>
        </p:spPr>
      </p:sp>
      <p:pic>
        <p:nvPicPr>
          <p:cNvPr id="1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8888" y="3118104"/>
            <a:ext cx="429768" cy="429768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5559552" y="3035808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 Filtering</a:t>
            </a:r>
            <a:endParaRPr lang="en-US" sz="1600" dirty="0"/>
          </a:p>
        </p:txBody>
      </p:sp>
      <p:sp>
        <p:nvSpPr>
          <p:cNvPr id="18" name="Text 14"/>
          <p:cNvSpPr/>
          <p:nvPr/>
        </p:nvSpPr>
        <p:spPr>
          <a:xfrm>
            <a:off x="4645152" y="3931920"/>
            <a:ext cx="30175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C7C2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Query entities matched against DocumentEntity → scope every search strictly to those doc_ids. No cross-project leakage.</a:t>
            </a:r>
            <a:endParaRPr lang="en-US" sz="1200" dirty="0"/>
          </a:p>
        </p:txBody>
      </p:sp>
      <p:sp>
        <p:nvSpPr>
          <p:cNvPr id="19" name="Shape 15"/>
          <p:cNvSpPr/>
          <p:nvPr/>
        </p:nvSpPr>
        <p:spPr>
          <a:xfrm>
            <a:off x="4645152" y="5349240"/>
            <a:ext cx="2971800" cy="457200"/>
          </a:xfrm>
          <a:prstGeom prst="roundRect">
            <a:avLst>
              <a:gd name="adj" fmla="val 16000"/>
            </a:avLst>
          </a:prstGeom>
          <a:solidFill>
            <a:srgbClr val="120F30"/>
          </a:solidFill>
          <a:ln/>
        </p:spPr>
      </p:sp>
      <p:sp>
        <p:nvSpPr>
          <p:cNvPr id="20" name="Text 16"/>
          <p:cNvSpPr/>
          <p:nvPr/>
        </p:nvSpPr>
        <p:spPr>
          <a:xfrm>
            <a:off x="4782312" y="5349240"/>
            <a:ext cx="2697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filter_doc_ids = [...]</a:t>
            </a:r>
            <a:endParaRPr lang="en-US" sz="1050" dirty="0"/>
          </a:p>
        </p:txBody>
      </p:sp>
      <p:sp>
        <p:nvSpPr>
          <p:cNvPr id="21" name="Shape 17"/>
          <p:cNvSpPr/>
          <p:nvPr/>
        </p:nvSpPr>
        <p:spPr>
          <a:xfrm>
            <a:off x="8101584" y="2651760"/>
            <a:ext cx="3520440" cy="3291840"/>
          </a:xfrm>
          <a:prstGeom prst="roundRect">
            <a:avLst>
              <a:gd name="adj" fmla="val 3889"/>
            </a:avLst>
          </a:prstGeom>
          <a:solidFill>
            <a:srgbClr val="241E56"/>
          </a:solidFill>
          <a:ln w="12700">
            <a:solidFill>
              <a:srgbClr val="3B3480"/>
            </a:solidFill>
            <a:prstDash val="solid"/>
          </a:ln>
        </p:spPr>
      </p:sp>
      <p:sp>
        <p:nvSpPr>
          <p:cNvPr id="22" name="Shape 18"/>
          <p:cNvSpPr/>
          <p:nvPr/>
        </p:nvSpPr>
        <p:spPr>
          <a:xfrm>
            <a:off x="8375904" y="2944368"/>
            <a:ext cx="777240" cy="777240"/>
          </a:xfrm>
          <a:prstGeom prst="roundRect">
            <a:avLst>
              <a:gd name="adj" fmla="val 21176"/>
            </a:avLst>
          </a:prstGeom>
          <a:solidFill>
            <a:srgbClr val="2E2668"/>
          </a:solidFill>
          <a:ln/>
        </p:spPr>
      </p:sp>
      <p:pic>
        <p:nvPicPr>
          <p:cNvPr id="2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9640" y="3118104"/>
            <a:ext cx="429768" cy="429768"/>
          </a:xfrm>
          <a:prstGeom prst="rect">
            <a:avLst/>
          </a:prstGeom>
        </p:spPr>
      </p:pic>
      <p:sp>
        <p:nvSpPr>
          <p:cNvPr id="24" name="Text 19"/>
          <p:cNvSpPr/>
          <p:nvPr/>
        </p:nvSpPr>
        <p:spPr>
          <a:xfrm>
            <a:off x="9290304" y="3035808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Table Matcher</a:t>
            </a:r>
            <a:endParaRPr lang="en-US" sz="1600" dirty="0"/>
          </a:p>
        </p:txBody>
      </p:sp>
      <p:sp>
        <p:nvSpPr>
          <p:cNvPr id="25" name="Text 20"/>
          <p:cNvSpPr/>
          <p:nvPr/>
        </p:nvSpPr>
        <p:spPr>
          <a:xfrm>
            <a:off x="8375904" y="3931920"/>
            <a:ext cx="30175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C7C2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Tables extracted whole at ingest, keyword-scored at retrieval, and prepended un-fragmented so the LLM sees complete data.</a:t>
            </a:r>
            <a:endParaRPr lang="en-US" sz="1200" dirty="0"/>
          </a:p>
        </p:txBody>
      </p:sp>
      <p:sp>
        <p:nvSpPr>
          <p:cNvPr id="26" name="Shape 21"/>
          <p:cNvSpPr/>
          <p:nvPr/>
        </p:nvSpPr>
        <p:spPr>
          <a:xfrm>
            <a:off x="8375904" y="5349240"/>
            <a:ext cx="2971800" cy="457200"/>
          </a:xfrm>
          <a:prstGeom prst="roundRect">
            <a:avLst>
              <a:gd name="adj" fmla="val 16000"/>
            </a:avLst>
          </a:prstGeom>
          <a:solidFill>
            <a:srgbClr val="120F30"/>
          </a:solidFill>
          <a:ln/>
        </p:spPr>
      </p:sp>
      <p:sp>
        <p:nvSpPr>
          <p:cNvPr id="27" name="Text 22"/>
          <p:cNvSpPr/>
          <p:nvPr/>
        </p:nvSpPr>
        <p:spPr>
          <a:xfrm>
            <a:off x="8513064" y="5349240"/>
            <a:ext cx="2697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fact_type = "table"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6D28D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INGESTION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621792" y="896112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4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upload to searchable in one async pass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92024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506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POST /api/v1/documents/upload returns 202 Accepted instantly; a background worker does the heavy lifting.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640080" y="2697480"/>
            <a:ext cx="1700784" cy="246888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E2E5F2"/>
            </a:solidFill>
            <a:prstDash val="solid"/>
          </a:ln>
          <a:effectLst>
            <a:outerShdw sx="100000" sy="100000" kx="0" ky="0" algn="bl" rotWithShape="0" blurRad="63500" dist="25400" dir="5400000">
              <a:srgbClr val="D4D8EA">
                <a:alpha val="5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216152" y="2971800"/>
            <a:ext cx="548640" cy="548640"/>
          </a:xfrm>
          <a:prstGeom prst="roundRect">
            <a:avLst>
              <a:gd name="adj" fmla="val 23333"/>
            </a:avLst>
          </a:prstGeom>
          <a:solidFill>
            <a:srgbClr val="EEF0FB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35024" y="3090672"/>
            <a:ext cx="310896" cy="31089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77240" y="2971800"/>
            <a:ext cx="411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D28D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731520" y="3657600"/>
            <a:ext cx="151790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14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Upload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49808" y="4114800"/>
            <a:ext cx="1481328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55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Multipart file → queued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2286000" y="3566160"/>
            <a:ext cx="2560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6D2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2487168" y="2697480"/>
            <a:ext cx="1700784" cy="246888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E2E5F2"/>
            </a:solidFill>
            <a:prstDash val="solid"/>
          </a:ln>
          <a:effectLst>
            <a:outerShdw sx="100000" sy="100000" kx="0" ky="0" algn="bl" rotWithShape="0" blurRad="63500" dist="25400" dir="5400000">
              <a:srgbClr val="D4D8EA">
                <a:alpha val="50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3063240" y="2971800"/>
            <a:ext cx="548640" cy="548640"/>
          </a:xfrm>
          <a:prstGeom prst="roundRect">
            <a:avLst>
              <a:gd name="adj" fmla="val 23333"/>
            </a:avLst>
          </a:prstGeom>
          <a:solidFill>
            <a:srgbClr val="EEF0FB"/>
          </a:solidFill>
          <a:ln/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2112" y="3090672"/>
            <a:ext cx="310896" cy="310896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2624328" y="2971800"/>
            <a:ext cx="411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D28D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2578608" y="3657600"/>
            <a:ext cx="151790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14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Parse</a:t>
            </a:r>
            <a:endParaRPr lang="en-US" sz="1300" dirty="0"/>
          </a:p>
        </p:txBody>
      </p:sp>
      <p:sp>
        <p:nvSpPr>
          <p:cNvPr id="17" name="Text 13"/>
          <p:cNvSpPr/>
          <p:nvPr/>
        </p:nvSpPr>
        <p:spPr>
          <a:xfrm>
            <a:off x="2596896" y="4114800"/>
            <a:ext cx="1481328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55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MarkItDown → markdown</a:t>
            </a:r>
            <a:endParaRPr lang="en-US" sz="1050" dirty="0"/>
          </a:p>
        </p:txBody>
      </p:sp>
      <p:sp>
        <p:nvSpPr>
          <p:cNvPr id="18" name="Text 14"/>
          <p:cNvSpPr/>
          <p:nvPr/>
        </p:nvSpPr>
        <p:spPr>
          <a:xfrm>
            <a:off x="4133088" y="3566160"/>
            <a:ext cx="2560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6D2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9" name="Shape 15"/>
          <p:cNvSpPr/>
          <p:nvPr/>
        </p:nvSpPr>
        <p:spPr>
          <a:xfrm>
            <a:off x="4334256" y="2697480"/>
            <a:ext cx="1700784" cy="246888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E2E5F2"/>
            </a:solidFill>
            <a:prstDash val="solid"/>
          </a:ln>
          <a:effectLst>
            <a:outerShdw sx="100000" sy="100000" kx="0" ky="0" algn="bl" rotWithShape="0" blurRad="63500" dist="25400" dir="5400000">
              <a:srgbClr val="D4D8EA">
                <a:alpha val="50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4910328" y="2971800"/>
            <a:ext cx="548640" cy="548640"/>
          </a:xfrm>
          <a:prstGeom prst="roundRect">
            <a:avLst>
              <a:gd name="adj" fmla="val 23333"/>
            </a:avLst>
          </a:prstGeom>
          <a:solidFill>
            <a:srgbClr val="EEF0FB"/>
          </a:solidFill>
          <a:ln/>
        </p:spPr>
      </p:sp>
      <p:pic>
        <p:nvPicPr>
          <p:cNvPr id="2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3090672"/>
            <a:ext cx="310896" cy="310896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4471416" y="2971800"/>
            <a:ext cx="411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D28D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</a:t>
            </a:r>
            <a:endParaRPr lang="en-US" sz="1300" dirty="0"/>
          </a:p>
        </p:txBody>
      </p:sp>
      <p:sp>
        <p:nvSpPr>
          <p:cNvPr id="23" name="Text 18"/>
          <p:cNvSpPr/>
          <p:nvPr/>
        </p:nvSpPr>
        <p:spPr>
          <a:xfrm>
            <a:off x="4425696" y="3657600"/>
            <a:ext cx="151790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14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OCR fallback</a:t>
            </a:r>
            <a:endParaRPr lang="en-US" sz="1300" dirty="0"/>
          </a:p>
        </p:txBody>
      </p:sp>
      <p:sp>
        <p:nvSpPr>
          <p:cNvPr id="24" name="Text 19"/>
          <p:cNvSpPr/>
          <p:nvPr/>
        </p:nvSpPr>
        <p:spPr>
          <a:xfrm>
            <a:off x="4443984" y="4114800"/>
            <a:ext cx="1481328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55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Scanned / image files</a:t>
            </a:r>
            <a:endParaRPr lang="en-US" sz="1050" dirty="0"/>
          </a:p>
        </p:txBody>
      </p:sp>
      <p:sp>
        <p:nvSpPr>
          <p:cNvPr id="25" name="Text 20"/>
          <p:cNvSpPr/>
          <p:nvPr/>
        </p:nvSpPr>
        <p:spPr>
          <a:xfrm>
            <a:off x="5980176" y="3566160"/>
            <a:ext cx="2560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6D2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26" name="Shape 21"/>
          <p:cNvSpPr/>
          <p:nvPr/>
        </p:nvSpPr>
        <p:spPr>
          <a:xfrm>
            <a:off x="6181344" y="2697480"/>
            <a:ext cx="1700784" cy="246888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E2E5F2"/>
            </a:solidFill>
            <a:prstDash val="solid"/>
          </a:ln>
          <a:effectLst>
            <a:outerShdw sx="100000" sy="100000" kx="0" ky="0" algn="bl" rotWithShape="0" blurRad="63500" dist="25400" dir="5400000">
              <a:srgbClr val="D4D8EA">
                <a:alpha val="50000"/>
              </a:srgbClr>
            </a:outerShdw>
          </a:effectLst>
        </p:spPr>
      </p:sp>
      <p:sp>
        <p:nvSpPr>
          <p:cNvPr id="27" name="Shape 22"/>
          <p:cNvSpPr/>
          <p:nvPr/>
        </p:nvSpPr>
        <p:spPr>
          <a:xfrm>
            <a:off x="6757416" y="2971800"/>
            <a:ext cx="548640" cy="548640"/>
          </a:xfrm>
          <a:prstGeom prst="roundRect">
            <a:avLst>
              <a:gd name="adj" fmla="val 23333"/>
            </a:avLst>
          </a:prstGeom>
          <a:solidFill>
            <a:srgbClr val="EEF0FB"/>
          </a:solidFill>
          <a:ln/>
        </p:spPr>
      </p:sp>
      <p:pic>
        <p:nvPicPr>
          <p:cNvPr id="2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288" y="3090672"/>
            <a:ext cx="310896" cy="310896"/>
          </a:xfrm>
          <a:prstGeom prst="rect">
            <a:avLst/>
          </a:prstGeom>
        </p:spPr>
      </p:pic>
      <p:sp>
        <p:nvSpPr>
          <p:cNvPr id="29" name="Text 23"/>
          <p:cNvSpPr/>
          <p:nvPr/>
        </p:nvSpPr>
        <p:spPr>
          <a:xfrm>
            <a:off x="6318504" y="2971800"/>
            <a:ext cx="411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D28D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</a:t>
            </a:r>
            <a:endParaRPr lang="en-US" sz="1300" dirty="0"/>
          </a:p>
        </p:txBody>
      </p:sp>
      <p:sp>
        <p:nvSpPr>
          <p:cNvPr id="30" name="Text 24"/>
          <p:cNvSpPr/>
          <p:nvPr/>
        </p:nvSpPr>
        <p:spPr>
          <a:xfrm>
            <a:off x="6272784" y="3657600"/>
            <a:ext cx="151790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14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Extract</a:t>
            </a:r>
            <a:endParaRPr lang="en-US" sz="1300" dirty="0"/>
          </a:p>
        </p:txBody>
      </p:sp>
      <p:sp>
        <p:nvSpPr>
          <p:cNvPr id="31" name="Text 25"/>
          <p:cNvSpPr/>
          <p:nvPr/>
        </p:nvSpPr>
        <p:spPr>
          <a:xfrm>
            <a:off x="6291072" y="4114800"/>
            <a:ext cx="1481328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55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Metadata + taxonomy (LLM)</a:t>
            </a:r>
            <a:endParaRPr lang="en-US" sz="1050" dirty="0"/>
          </a:p>
        </p:txBody>
      </p:sp>
      <p:sp>
        <p:nvSpPr>
          <p:cNvPr id="32" name="Text 26"/>
          <p:cNvSpPr/>
          <p:nvPr/>
        </p:nvSpPr>
        <p:spPr>
          <a:xfrm>
            <a:off x="7827264" y="3566160"/>
            <a:ext cx="2560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6D2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33" name="Shape 27"/>
          <p:cNvSpPr/>
          <p:nvPr/>
        </p:nvSpPr>
        <p:spPr>
          <a:xfrm>
            <a:off x="8028432" y="2697480"/>
            <a:ext cx="1700784" cy="246888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E2E5F2"/>
            </a:solidFill>
            <a:prstDash val="solid"/>
          </a:ln>
          <a:effectLst>
            <a:outerShdw sx="100000" sy="100000" kx="0" ky="0" algn="bl" rotWithShape="0" blurRad="63500" dist="25400" dir="5400000">
              <a:srgbClr val="D4D8EA">
                <a:alpha val="50000"/>
              </a:srgbClr>
            </a:outerShdw>
          </a:effectLst>
        </p:spPr>
      </p:sp>
      <p:sp>
        <p:nvSpPr>
          <p:cNvPr id="34" name="Shape 28"/>
          <p:cNvSpPr/>
          <p:nvPr/>
        </p:nvSpPr>
        <p:spPr>
          <a:xfrm>
            <a:off x="8604504" y="2971800"/>
            <a:ext cx="548640" cy="548640"/>
          </a:xfrm>
          <a:prstGeom prst="roundRect">
            <a:avLst>
              <a:gd name="adj" fmla="val 23333"/>
            </a:avLst>
          </a:prstGeom>
          <a:solidFill>
            <a:srgbClr val="EEF0FB"/>
          </a:solidFill>
          <a:ln/>
        </p:spPr>
      </p:sp>
      <p:pic>
        <p:nvPicPr>
          <p:cNvPr id="3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3376" y="3090672"/>
            <a:ext cx="310896" cy="310896"/>
          </a:xfrm>
          <a:prstGeom prst="rect">
            <a:avLst/>
          </a:prstGeom>
        </p:spPr>
      </p:pic>
      <p:sp>
        <p:nvSpPr>
          <p:cNvPr id="36" name="Text 29"/>
          <p:cNvSpPr/>
          <p:nvPr/>
        </p:nvSpPr>
        <p:spPr>
          <a:xfrm>
            <a:off x="8165592" y="2971800"/>
            <a:ext cx="411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D28D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5</a:t>
            </a:r>
            <a:endParaRPr lang="en-US" sz="1300" dirty="0"/>
          </a:p>
        </p:txBody>
      </p:sp>
      <p:sp>
        <p:nvSpPr>
          <p:cNvPr id="37" name="Text 30"/>
          <p:cNvSpPr/>
          <p:nvPr/>
        </p:nvSpPr>
        <p:spPr>
          <a:xfrm>
            <a:off x="8119872" y="3657600"/>
            <a:ext cx="151790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14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Chunk</a:t>
            </a:r>
            <a:endParaRPr lang="en-US" sz="1300" dirty="0"/>
          </a:p>
        </p:txBody>
      </p:sp>
      <p:sp>
        <p:nvSpPr>
          <p:cNvPr id="38" name="Text 31"/>
          <p:cNvSpPr/>
          <p:nvPr/>
        </p:nvSpPr>
        <p:spPr>
          <a:xfrm>
            <a:off x="8138160" y="4114800"/>
            <a:ext cx="1481328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55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Recursive 400 / 100</a:t>
            </a:r>
            <a:endParaRPr lang="en-US" sz="1050" dirty="0"/>
          </a:p>
        </p:txBody>
      </p:sp>
      <p:sp>
        <p:nvSpPr>
          <p:cNvPr id="39" name="Text 32"/>
          <p:cNvSpPr/>
          <p:nvPr/>
        </p:nvSpPr>
        <p:spPr>
          <a:xfrm>
            <a:off x="9674352" y="3566160"/>
            <a:ext cx="2560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6D2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40" name="Shape 33"/>
          <p:cNvSpPr/>
          <p:nvPr/>
        </p:nvSpPr>
        <p:spPr>
          <a:xfrm>
            <a:off x="9875520" y="2697480"/>
            <a:ext cx="1700784" cy="246888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E2E5F2"/>
            </a:solidFill>
            <a:prstDash val="solid"/>
          </a:ln>
          <a:effectLst>
            <a:outerShdw sx="100000" sy="100000" kx="0" ky="0" algn="bl" rotWithShape="0" blurRad="63500" dist="25400" dir="5400000">
              <a:srgbClr val="D4D8EA">
                <a:alpha val="50000"/>
              </a:srgbClr>
            </a:outerShdw>
          </a:effectLst>
        </p:spPr>
      </p:sp>
      <p:sp>
        <p:nvSpPr>
          <p:cNvPr id="41" name="Shape 34"/>
          <p:cNvSpPr/>
          <p:nvPr/>
        </p:nvSpPr>
        <p:spPr>
          <a:xfrm>
            <a:off x="10451592" y="2971800"/>
            <a:ext cx="548640" cy="548640"/>
          </a:xfrm>
          <a:prstGeom prst="roundRect">
            <a:avLst>
              <a:gd name="adj" fmla="val 23333"/>
            </a:avLst>
          </a:prstGeom>
          <a:solidFill>
            <a:srgbClr val="EEF0FB"/>
          </a:solidFill>
          <a:ln/>
        </p:spPr>
      </p:sp>
      <p:pic>
        <p:nvPicPr>
          <p:cNvPr id="4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70464" y="3090672"/>
            <a:ext cx="310896" cy="310896"/>
          </a:xfrm>
          <a:prstGeom prst="rect">
            <a:avLst/>
          </a:prstGeom>
        </p:spPr>
      </p:pic>
      <p:sp>
        <p:nvSpPr>
          <p:cNvPr id="43" name="Text 35"/>
          <p:cNvSpPr/>
          <p:nvPr/>
        </p:nvSpPr>
        <p:spPr>
          <a:xfrm>
            <a:off x="10012680" y="2971800"/>
            <a:ext cx="411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D28D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6</a:t>
            </a:r>
            <a:endParaRPr lang="en-US" sz="1300" dirty="0"/>
          </a:p>
        </p:txBody>
      </p:sp>
      <p:sp>
        <p:nvSpPr>
          <p:cNvPr id="44" name="Text 36"/>
          <p:cNvSpPr/>
          <p:nvPr/>
        </p:nvSpPr>
        <p:spPr>
          <a:xfrm>
            <a:off x="9966960" y="3657600"/>
            <a:ext cx="151790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14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Embed + Index</a:t>
            </a:r>
            <a:endParaRPr lang="en-US" sz="1300" dirty="0"/>
          </a:p>
        </p:txBody>
      </p:sp>
      <p:sp>
        <p:nvSpPr>
          <p:cNvPr id="45" name="Text 37"/>
          <p:cNvSpPr/>
          <p:nvPr/>
        </p:nvSpPr>
        <p:spPr>
          <a:xfrm>
            <a:off x="9985248" y="4114800"/>
            <a:ext cx="1481328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55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MiniLM 384-d → FAISS/Qdrant</a:t>
            </a:r>
            <a:endParaRPr lang="en-US" sz="1050" dirty="0"/>
          </a:p>
        </p:txBody>
      </p:sp>
      <p:sp>
        <p:nvSpPr>
          <p:cNvPr id="46" name="Text 38"/>
          <p:cNvSpPr/>
          <p:nvPr/>
        </p:nvSpPr>
        <p:spPr>
          <a:xfrm>
            <a:off x="640080" y="5532120"/>
            <a:ext cx="10927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555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Supported: PDF · DOCX · PPTX · XLSX · TXT · HTML · CSV · MD  +  image scans (PNG/JPG/TIFF) via pluggable OCR (EasyOCR · Tesseract · Vision-LLM).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OmniRAG — Architecture</dc:title>
  <dc:subject>PptxGenJS Presentation</dc:subject>
  <dc:creator>PptxGenJS</dc:creator>
  <cp:lastModifiedBy>PptxGenJS</cp:lastModifiedBy>
  <cp:revision>1</cp:revision>
  <dcterms:created xsi:type="dcterms:W3CDTF">2026-08-04T15:33:53Z</dcterms:created>
  <dcterms:modified xsi:type="dcterms:W3CDTF">2026-08-04T15:33:53Z</dcterms:modified>
</cp:coreProperties>
</file>