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Sproutly turns everyday chores into a rewarding game that builds responsibility and money skills in kids. Available on iOS and Android with a 30-day free trial, no credit card required.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Three pains: nagging does not scale, chores feel like punishment, and financial literacy is rarely taught at home.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core loop: assign, earn, redeem. Chores become points, points become rewards, and kids learn earning and saving along the way.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Eight features condensed to the six that matter: tasks, rewards, analytics, gamification, co-parenting, and security. Smart notifications and flexible scheduling round it out.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Onboarding is four simple steps and takes under five minutes: create family, assign tasks, set up rewards, watch them grow.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Strong early traction: 10K+ families, 500K+ tasks completed, 4.9/5 rating, 98% satisfaction — backed by consistent parent testimonials.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Two plans: $9.99/month or $99/year (save $20.88). Up to 3 children included; extra slots are $2.99/mo or $29.99/yr. Every plan starts with a 30-day free trial, no card required.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Sproutly is COPPA compliant with encrypted storage, real-time notifications, and native iOS and Android apps.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Call to action: start the free 30-day trial. Setup takes minutes, no credit card, cancel anytime. Contact sproutly_support@kronosync.com.my.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image" Target="../media/image-7-6.png"/><Relationship Id="rId7" Type="http://schemas.openxmlformats.org/officeDocument/2006/relationships/image" Target="../media/image-7-7.png"/><Relationship Id="rId8" Type="http://schemas.openxmlformats.org/officeDocument/2006/relationships/image" Target="../media/image-7-8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4532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869680" y="-2011680"/>
            <a:ext cx="5943600" cy="5943600"/>
          </a:xfrm>
          <a:prstGeom prst="ellipse">
            <a:avLst/>
          </a:prstGeom>
          <a:solidFill>
            <a:srgbClr val="15803D"/>
          </a:solidFill>
          <a:ln/>
        </p:spPr>
      </p:sp>
      <p:sp>
        <p:nvSpPr>
          <p:cNvPr id="3" name="Shape 1"/>
          <p:cNvSpPr/>
          <p:nvPr/>
        </p:nvSpPr>
        <p:spPr>
          <a:xfrm>
            <a:off x="10241280" y="4206240"/>
            <a:ext cx="3840480" cy="3840480"/>
          </a:xfrm>
          <a:prstGeom prst="ellipse">
            <a:avLst/>
          </a:prstGeom>
          <a:solidFill>
            <a:srgbClr val="0F3D22"/>
          </a:solidFill>
          <a:ln/>
        </p:spPr>
      </p:sp>
      <p:sp>
        <p:nvSpPr>
          <p:cNvPr id="4" name="Shape 2"/>
          <p:cNvSpPr/>
          <p:nvPr/>
        </p:nvSpPr>
        <p:spPr>
          <a:xfrm>
            <a:off x="640080" y="548640"/>
            <a:ext cx="658368" cy="658368"/>
          </a:xfrm>
          <a:prstGeom prst="roundRect">
            <a:avLst>
              <a:gd name="adj" fmla="val 22222"/>
            </a:avLst>
          </a:prstGeom>
          <a:solidFill>
            <a:srgbClr val="22C55E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8952" y="667512"/>
            <a:ext cx="420624" cy="42062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371600" y="566928"/>
            <a:ext cx="2743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Sproutly</a:t>
            </a:r>
            <a:endParaRPr lang="en-US" sz="2600" dirty="0"/>
          </a:p>
        </p:txBody>
      </p:sp>
      <p:sp>
        <p:nvSpPr>
          <p:cNvPr id="7" name="Text 4"/>
          <p:cNvSpPr/>
          <p:nvPr/>
        </p:nvSpPr>
        <p:spPr>
          <a:xfrm>
            <a:off x="640080" y="2148840"/>
            <a:ext cx="786384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5200"/>
              </a:lnSpc>
              <a:buNone/>
            </a:pPr>
            <a:r>
              <a:rPr lang="en-US" sz="52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Turn Chores Into Adventures</a:t>
            </a:r>
            <a:endParaRPr lang="en-US" sz="5200" dirty="0"/>
          </a:p>
        </p:txBody>
      </p:sp>
      <p:sp>
        <p:nvSpPr>
          <p:cNvPr id="8" name="Text 5"/>
          <p:cNvSpPr/>
          <p:nvPr/>
        </p:nvSpPr>
        <p:spPr>
          <a:xfrm>
            <a:off x="658368" y="3977640"/>
            <a:ext cx="6949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400"/>
              </a:lnSpc>
              <a:buNone/>
            </a:pPr>
            <a:r>
              <a:rPr lang="en-US" sz="1700" dirty="0">
                <a:solidFill>
                  <a:srgbClr val="D1FA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gamified app that teaches kids responsibility and financial literacy — through tasks they actually want to finish.</a:t>
            </a:r>
            <a:endParaRPr lang="en-US" sz="170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5257800"/>
            <a:ext cx="310896" cy="31089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024128" y="5230368"/>
            <a:ext cx="640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iOS</a:t>
            </a:r>
            <a:endParaRPr lang="en-US" sz="140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200" y="5285232"/>
            <a:ext cx="274320" cy="27432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920240" y="5230368"/>
            <a:ext cx="1188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Android</a:t>
            </a:r>
            <a:endParaRPr lang="en-US" sz="1400" dirty="0"/>
          </a:p>
        </p:txBody>
      </p:sp>
      <p:sp>
        <p:nvSpPr>
          <p:cNvPr id="13" name="Shape 8"/>
          <p:cNvSpPr/>
          <p:nvPr/>
        </p:nvSpPr>
        <p:spPr>
          <a:xfrm>
            <a:off x="3200400" y="5175504"/>
            <a:ext cx="2743200" cy="457200"/>
          </a:xfrm>
          <a:prstGeom prst="roundRect">
            <a:avLst>
              <a:gd name="adj" fmla="val 50000"/>
            </a:avLst>
          </a:prstGeom>
          <a:solidFill>
            <a:srgbClr val="FEF3C7"/>
          </a:solidFill>
          <a:ln/>
        </p:spPr>
      </p:sp>
      <p:sp>
        <p:nvSpPr>
          <p:cNvPr id="14" name="Text 9"/>
          <p:cNvSpPr/>
          <p:nvPr/>
        </p:nvSpPr>
        <p:spPr>
          <a:xfrm>
            <a:off x="3200400" y="5175504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30-day free trial · no card</a:t>
            </a:r>
            <a:endParaRPr lang="en-US" sz="1250" dirty="0"/>
          </a:p>
        </p:txBody>
      </p:sp>
      <p:sp>
        <p:nvSpPr>
          <p:cNvPr id="15" name="Shape 10"/>
          <p:cNvSpPr/>
          <p:nvPr/>
        </p:nvSpPr>
        <p:spPr>
          <a:xfrm>
            <a:off x="8732520" y="2651760"/>
            <a:ext cx="2377440" cy="1051560"/>
          </a:xfrm>
          <a:prstGeom prst="roundRect">
            <a:avLst>
              <a:gd name="adj" fmla="val 10435"/>
            </a:avLst>
          </a:prstGeom>
          <a:solidFill>
            <a:srgbClr val="FFFFFF"/>
          </a:solidFill>
          <a:ln w="12700">
            <a:solidFill>
              <a:srgbClr val="D1FAE5"/>
            </a:solidFill>
            <a:prstDash val="solid"/>
          </a:ln>
          <a:effectLst>
            <a:outerShdw sx="100000" sy="100000" kx="0" ky="0" algn="bl" rotWithShape="0" blurRad="101600" dist="38100" dir="5400000">
              <a:srgbClr val="0B3D24">
                <a:alpha val="25000"/>
              </a:srgbClr>
            </a:outerShdw>
          </a:effectLst>
        </p:spPr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97112" y="2944368"/>
            <a:ext cx="457200" cy="457200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9445752" y="2834640"/>
            <a:ext cx="1554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Emma's Balance</a:t>
            </a:r>
            <a:endParaRPr lang="en-US" sz="1100" dirty="0"/>
          </a:p>
        </p:txBody>
      </p:sp>
      <p:sp>
        <p:nvSpPr>
          <p:cNvPr id="18" name="Text 12"/>
          <p:cNvSpPr/>
          <p:nvPr/>
        </p:nvSpPr>
        <p:spPr>
          <a:xfrm>
            <a:off x="9445752" y="3127248"/>
            <a:ext cx="1554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5803D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850</a:t>
            </a:r>
            <a:pPr algn="l" indent="0" marL="0">
              <a:buNone/>
            </a:pPr>
            <a:r>
              <a:rPr lang="en-US" sz="1200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points</a:t>
            </a:r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5486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spc="200" kern="0" dirty="0">
                <a:solidFill>
                  <a:srgbClr val="15803D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The Problem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640080" y="1005840"/>
            <a:ext cx="86868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600"/>
              </a:lnSpc>
              <a:buNone/>
            </a:pPr>
            <a:r>
              <a:rPr lang="en-US" sz="3300" b="1" dirty="0">
                <a:solidFill>
                  <a:srgbClr val="14532D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Chores are a daily battle — and kids grow up unprepared</a:t>
            </a:r>
            <a:endParaRPr lang="en-US" sz="3300" dirty="0"/>
          </a:p>
        </p:txBody>
      </p:sp>
      <p:sp>
        <p:nvSpPr>
          <p:cNvPr id="4" name="Shape 2"/>
          <p:cNvSpPr/>
          <p:nvPr/>
        </p:nvSpPr>
        <p:spPr>
          <a:xfrm>
            <a:off x="640080" y="2743200"/>
            <a:ext cx="3520440" cy="3108960"/>
          </a:xfrm>
          <a:prstGeom prst="roundRect">
            <a:avLst>
              <a:gd name="adj" fmla="val 4118"/>
            </a:avLst>
          </a:prstGeom>
          <a:solidFill>
            <a:srgbClr val="F4FBF6"/>
          </a:solidFill>
          <a:ln w="12700">
            <a:solidFill>
              <a:srgbClr val="DCF0E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60120" y="3063240"/>
            <a:ext cx="822960" cy="822960"/>
          </a:xfrm>
          <a:prstGeom prst="roundRect">
            <a:avLst>
              <a:gd name="adj" fmla="val 50000"/>
            </a:avLst>
          </a:prstGeom>
          <a:solidFill>
            <a:srgbClr val="FEF3C7"/>
          </a:solidFill>
          <a:ln/>
        </p:spPr>
      </p:sp>
      <p:sp>
        <p:nvSpPr>
          <p:cNvPr id="6" name="Text 4"/>
          <p:cNvSpPr/>
          <p:nvPr/>
        </p:nvSpPr>
        <p:spPr>
          <a:xfrm>
            <a:off x="960120" y="306324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B45309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01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960120" y="4069080"/>
            <a:ext cx="2880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4532D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Nagging never scales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960120" y="4709160"/>
            <a:ext cx="29260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50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Parents repeat, remind and negotiate every single day — with little follow-through and no lasting habits.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4370832" y="2743200"/>
            <a:ext cx="3520440" cy="3108960"/>
          </a:xfrm>
          <a:prstGeom prst="roundRect">
            <a:avLst>
              <a:gd name="adj" fmla="val 4118"/>
            </a:avLst>
          </a:prstGeom>
          <a:solidFill>
            <a:srgbClr val="F4FBF6"/>
          </a:solidFill>
          <a:ln w="12700">
            <a:solidFill>
              <a:srgbClr val="DCF0E4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690872" y="3063240"/>
            <a:ext cx="822960" cy="822960"/>
          </a:xfrm>
          <a:prstGeom prst="roundRect">
            <a:avLst>
              <a:gd name="adj" fmla="val 50000"/>
            </a:avLst>
          </a:prstGeom>
          <a:solidFill>
            <a:srgbClr val="FEF3C7"/>
          </a:solidFill>
          <a:ln/>
        </p:spPr>
      </p:sp>
      <p:sp>
        <p:nvSpPr>
          <p:cNvPr id="11" name="Text 9"/>
          <p:cNvSpPr/>
          <p:nvPr/>
        </p:nvSpPr>
        <p:spPr>
          <a:xfrm>
            <a:off x="4690872" y="306324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B45309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02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4690872" y="4069080"/>
            <a:ext cx="2880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4532D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Chores feel like punishment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4690872" y="4709160"/>
            <a:ext cx="29260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50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Kids see tasks as boring obligations, so motivation drops the moment a parent stops watching.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8101584" y="2743200"/>
            <a:ext cx="3520440" cy="3108960"/>
          </a:xfrm>
          <a:prstGeom prst="roundRect">
            <a:avLst>
              <a:gd name="adj" fmla="val 4118"/>
            </a:avLst>
          </a:prstGeom>
          <a:solidFill>
            <a:srgbClr val="F4FBF6"/>
          </a:solidFill>
          <a:ln w="12700">
            <a:solidFill>
              <a:srgbClr val="DCF0E4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421624" y="3063240"/>
            <a:ext cx="822960" cy="822960"/>
          </a:xfrm>
          <a:prstGeom prst="roundRect">
            <a:avLst>
              <a:gd name="adj" fmla="val 50000"/>
            </a:avLst>
          </a:prstGeom>
          <a:solidFill>
            <a:srgbClr val="FEF3C7"/>
          </a:solidFill>
          <a:ln/>
        </p:spPr>
      </p:sp>
      <p:sp>
        <p:nvSpPr>
          <p:cNvPr id="16" name="Text 14"/>
          <p:cNvSpPr/>
          <p:nvPr/>
        </p:nvSpPr>
        <p:spPr>
          <a:xfrm>
            <a:off x="8421624" y="306324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B45309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03</a:t>
            </a:r>
            <a:endParaRPr lang="en-US" sz="2400" dirty="0"/>
          </a:p>
        </p:txBody>
      </p:sp>
      <p:sp>
        <p:nvSpPr>
          <p:cNvPr id="17" name="Text 15"/>
          <p:cNvSpPr/>
          <p:nvPr/>
        </p:nvSpPr>
        <p:spPr>
          <a:xfrm>
            <a:off x="8421624" y="4069080"/>
            <a:ext cx="2880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4532D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Money skills are never taught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8421624" y="4709160"/>
            <a:ext cx="29260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50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Earning, saving and delayed gratification are rarely practised at home — schools skip it too.</a:t>
            </a:r>
            <a:endParaRPr lang="en-US" sz="13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4532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4023360"/>
            <a:ext cx="5029200" cy="5029200"/>
          </a:xfrm>
          <a:prstGeom prst="ellipse">
            <a:avLst/>
          </a:prstGeom>
          <a:solidFill>
            <a:srgbClr val="0F3D22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640080"/>
            <a:ext cx="5486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spc="200" kern="0" dirty="0">
                <a:solidFill>
                  <a:srgbClr val="22C55E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The Solution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640080" y="1097280"/>
            <a:ext cx="749808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4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Make responsibility a game kids want to win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658368" y="2834640"/>
            <a:ext cx="676656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400"/>
              </a:lnSpc>
              <a:buNone/>
            </a:pPr>
            <a:r>
              <a:rPr lang="en-US" sz="1650" dirty="0">
                <a:solidFill>
                  <a:srgbClr val="D1FA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Sproutly turns chores into points, points into real rewards, and daily routines into lessons about earning and saving — all managed by both parents from one simple app.</a:t>
            </a:r>
            <a:endParaRPr lang="en-US" sz="1650" dirty="0"/>
          </a:p>
        </p:txBody>
      </p:sp>
      <p:sp>
        <p:nvSpPr>
          <p:cNvPr id="6" name="Shape 4"/>
          <p:cNvSpPr/>
          <p:nvPr/>
        </p:nvSpPr>
        <p:spPr>
          <a:xfrm>
            <a:off x="658368" y="4663440"/>
            <a:ext cx="2240280" cy="1554480"/>
          </a:xfrm>
          <a:prstGeom prst="roundRect">
            <a:avLst>
              <a:gd name="adj" fmla="val 7059"/>
            </a:avLst>
          </a:prstGeom>
          <a:solidFill>
            <a:srgbClr val="1B6E3C"/>
          </a:solidFill>
          <a:ln/>
        </p:spPr>
      </p:sp>
      <p:sp>
        <p:nvSpPr>
          <p:cNvPr id="7" name="Text 5"/>
          <p:cNvSpPr/>
          <p:nvPr/>
        </p:nvSpPr>
        <p:spPr>
          <a:xfrm>
            <a:off x="886968" y="4846320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2C55E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Assign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886968" y="5349240"/>
            <a:ext cx="1828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DCFC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Parents create tasks with point values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3054096" y="4663440"/>
            <a:ext cx="2240280" cy="1554480"/>
          </a:xfrm>
          <a:prstGeom prst="roundRect">
            <a:avLst>
              <a:gd name="adj" fmla="val 7059"/>
            </a:avLst>
          </a:prstGeom>
          <a:solidFill>
            <a:srgbClr val="1B6E3C"/>
          </a:solidFill>
          <a:ln/>
        </p:spPr>
      </p:sp>
      <p:sp>
        <p:nvSpPr>
          <p:cNvPr id="10" name="Text 8"/>
          <p:cNvSpPr/>
          <p:nvPr/>
        </p:nvSpPr>
        <p:spPr>
          <a:xfrm>
            <a:off x="3282696" y="4846320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2C55E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Earn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3282696" y="5349240"/>
            <a:ext cx="1828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DCFC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Kids complete chores and rack up points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5449824" y="4663440"/>
            <a:ext cx="2240280" cy="1554480"/>
          </a:xfrm>
          <a:prstGeom prst="roundRect">
            <a:avLst>
              <a:gd name="adj" fmla="val 7059"/>
            </a:avLst>
          </a:prstGeom>
          <a:solidFill>
            <a:srgbClr val="1B6E3C"/>
          </a:solidFill>
          <a:ln/>
        </p:spPr>
      </p:sp>
      <p:sp>
        <p:nvSpPr>
          <p:cNvPr id="13" name="Text 11"/>
          <p:cNvSpPr/>
          <p:nvPr/>
        </p:nvSpPr>
        <p:spPr>
          <a:xfrm>
            <a:off x="5678424" y="4846320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2C55E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Redeem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5678424" y="5349240"/>
            <a:ext cx="1828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DCFC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Points unlock rewards they actually want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8732520" y="2194560"/>
            <a:ext cx="2377440" cy="1051560"/>
          </a:xfrm>
          <a:prstGeom prst="roundRect">
            <a:avLst>
              <a:gd name="adj" fmla="val 10435"/>
            </a:avLst>
          </a:prstGeom>
          <a:solidFill>
            <a:srgbClr val="FFFFFF"/>
          </a:solidFill>
          <a:ln w="12700">
            <a:solidFill>
              <a:srgbClr val="D1FAE5"/>
            </a:solidFill>
            <a:prstDash val="solid"/>
          </a:ln>
          <a:effectLst>
            <a:outerShdw sx="100000" sy="100000" kx="0" ky="0" algn="bl" rotWithShape="0" blurRad="101600" dist="38100" dir="5400000">
              <a:srgbClr val="0B3D24">
                <a:alpha val="25000"/>
              </a:srgbClr>
            </a:outerShdw>
          </a:effectLst>
        </p:spPr>
      </p:sp>
      <p:pic>
        <p:nvPicPr>
          <p:cNvPr id="1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97112" y="2487168"/>
            <a:ext cx="457200" cy="457200"/>
          </a:xfrm>
          <a:prstGeom prst="rect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9445752" y="2377440"/>
            <a:ext cx="1554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Emma's Balance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445752" y="2670048"/>
            <a:ext cx="1554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5803D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850</a:t>
            </a:r>
            <a:pPr algn="l" indent="0" marL="0">
              <a:buNone/>
            </a:pPr>
            <a:r>
              <a:rPr lang="en-US" sz="1200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points</a:t>
            </a:r>
            <a:endParaRPr lang="en-US" sz="2400" dirty="0"/>
          </a:p>
        </p:txBody>
      </p:sp>
      <p:sp>
        <p:nvSpPr>
          <p:cNvPr id="19" name="Shape 16"/>
          <p:cNvSpPr/>
          <p:nvPr/>
        </p:nvSpPr>
        <p:spPr>
          <a:xfrm>
            <a:off x="9326880" y="3657600"/>
            <a:ext cx="2194560" cy="868680"/>
          </a:xfrm>
          <a:prstGeom prst="roundRect">
            <a:avLst>
              <a:gd name="adj" fmla="val 1263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B3D24">
                <a:alpha val="30000"/>
              </a:srgbClr>
            </a:outerShdw>
          </a:effectLst>
        </p:spPr>
      </p:sp>
      <p:pic>
        <p:nvPicPr>
          <p:cNvPr id="2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9760" y="3913632"/>
            <a:ext cx="384048" cy="384048"/>
          </a:xfrm>
          <a:prstGeom prst="rect">
            <a:avLst/>
          </a:prstGeom>
        </p:spPr>
      </p:pic>
      <p:sp>
        <p:nvSpPr>
          <p:cNvPr id="21" name="Text 17"/>
          <p:cNvSpPr/>
          <p:nvPr/>
        </p:nvSpPr>
        <p:spPr>
          <a:xfrm>
            <a:off x="9966960" y="3767328"/>
            <a:ext cx="14630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 complete!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+50 points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spc="200" kern="0" dirty="0">
                <a:solidFill>
                  <a:srgbClr val="15803D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What Sproutly Does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640080" y="960120"/>
            <a:ext cx="9144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4532D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Everything a family needs, in one app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965960"/>
            <a:ext cx="3566160" cy="2148840"/>
          </a:xfrm>
          <a:prstGeom prst="roundRect">
            <a:avLst>
              <a:gd name="adj" fmla="val 5106"/>
            </a:avLst>
          </a:prstGeom>
          <a:solidFill>
            <a:srgbClr val="F4FBF6"/>
          </a:solidFill>
          <a:ln w="12700">
            <a:solidFill>
              <a:srgbClr val="DCF0E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14400" y="2240280"/>
            <a:ext cx="749808" cy="749808"/>
          </a:xfrm>
          <a:prstGeom prst="roundRect">
            <a:avLst>
              <a:gd name="adj" fmla="val 50000"/>
            </a:avLst>
          </a:prstGeom>
          <a:solidFill>
            <a:srgbClr val="EAF7EF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06424" y="2432304"/>
            <a:ext cx="365760" cy="3657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14400" y="3108960"/>
            <a:ext cx="30175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4532D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Task Management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914400" y="3502152"/>
            <a:ext cx="3063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Create, assign and track recurring tasks with ready-made templates.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4343400" y="1965960"/>
            <a:ext cx="3566160" cy="2148840"/>
          </a:xfrm>
          <a:prstGeom prst="roundRect">
            <a:avLst>
              <a:gd name="adj" fmla="val 5106"/>
            </a:avLst>
          </a:prstGeom>
          <a:solidFill>
            <a:srgbClr val="F4FBF6"/>
          </a:solidFill>
          <a:ln w="12700">
            <a:solidFill>
              <a:srgbClr val="DCF0E4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4617720" y="2240280"/>
            <a:ext cx="749808" cy="749808"/>
          </a:xfrm>
          <a:prstGeom prst="roundRect">
            <a:avLst>
              <a:gd name="adj" fmla="val 50000"/>
            </a:avLst>
          </a:prstGeom>
          <a:solidFill>
            <a:srgbClr val="EAF7EF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9744" y="2432304"/>
            <a:ext cx="365760" cy="36576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617720" y="3108960"/>
            <a:ext cx="30175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4532D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Custom Rewards</a:t>
            </a:r>
            <a:endParaRPr lang="en-US" sz="1700" dirty="0"/>
          </a:p>
        </p:txBody>
      </p:sp>
      <p:sp>
        <p:nvSpPr>
          <p:cNvPr id="13" name="Text 9"/>
          <p:cNvSpPr/>
          <p:nvPr/>
        </p:nvSpPr>
        <p:spPr>
          <a:xfrm>
            <a:off x="4617720" y="3502152"/>
            <a:ext cx="3063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 rewards kids love — screen time, treats, outings and more.</a:t>
            </a:r>
            <a:endParaRPr lang="en-US" sz="1250" dirty="0"/>
          </a:p>
        </p:txBody>
      </p:sp>
      <p:sp>
        <p:nvSpPr>
          <p:cNvPr id="14" name="Shape 10"/>
          <p:cNvSpPr/>
          <p:nvPr/>
        </p:nvSpPr>
        <p:spPr>
          <a:xfrm>
            <a:off x="8046720" y="1965960"/>
            <a:ext cx="3566160" cy="2148840"/>
          </a:xfrm>
          <a:prstGeom prst="roundRect">
            <a:avLst>
              <a:gd name="adj" fmla="val 5106"/>
            </a:avLst>
          </a:prstGeom>
          <a:solidFill>
            <a:srgbClr val="F4FBF6"/>
          </a:solidFill>
          <a:ln w="12700">
            <a:solidFill>
              <a:srgbClr val="DCF0E4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8321040" y="2240280"/>
            <a:ext cx="749808" cy="749808"/>
          </a:xfrm>
          <a:prstGeom prst="roundRect">
            <a:avLst>
              <a:gd name="adj" fmla="val 50000"/>
            </a:avLst>
          </a:prstGeom>
          <a:solidFill>
            <a:srgbClr val="EAF7EF"/>
          </a:solidFill>
          <a:ln/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13064" y="2432304"/>
            <a:ext cx="365760" cy="36576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321040" y="3108960"/>
            <a:ext cx="30175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4532D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Progress Analytics</a:t>
            </a:r>
            <a:endParaRPr lang="en-US" sz="1700" dirty="0"/>
          </a:p>
        </p:txBody>
      </p:sp>
      <p:sp>
        <p:nvSpPr>
          <p:cNvPr id="18" name="Text 13"/>
          <p:cNvSpPr/>
          <p:nvPr/>
        </p:nvSpPr>
        <p:spPr>
          <a:xfrm>
            <a:off x="8321040" y="3502152"/>
            <a:ext cx="3063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Charts and insights that show each child’s real development.</a:t>
            </a:r>
            <a:endParaRPr lang="en-US" sz="1250" dirty="0"/>
          </a:p>
        </p:txBody>
      </p:sp>
      <p:sp>
        <p:nvSpPr>
          <p:cNvPr id="19" name="Shape 14"/>
          <p:cNvSpPr/>
          <p:nvPr/>
        </p:nvSpPr>
        <p:spPr>
          <a:xfrm>
            <a:off x="640080" y="4224528"/>
            <a:ext cx="3566160" cy="2148840"/>
          </a:xfrm>
          <a:prstGeom prst="roundRect">
            <a:avLst>
              <a:gd name="adj" fmla="val 5106"/>
            </a:avLst>
          </a:prstGeom>
          <a:solidFill>
            <a:srgbClr val="F4FBF6"/>
          </a:solidFill>
          <a:ln w="12700">
            <a:solidFill>
              <a:srgbClr val="DCF0E4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914400" y="4498848"/>
            <a:ext cx="749808" cy="749808"/>
          </a:xfrm>
          <a:prstGeom prst="roundRect">
            <a:avLst>
              <a:gd name="adj" fmla="val 50000"/>
            </a:avLst>
          </a:prstGeom>
          <a:solidFill>
            <a:srgbClr val="EAF7EF"/>
          </a:solidFill>
          <a:ln/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6424" y="4690872"/>
            <a:ext cx="365760" cy="36576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914400" y="5367528"/>
            <a:ext cx="30175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4532D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Gamification</a:t>
            </a:r>
            <a:endParaRPr lang="en-US" sz="1700" dirty="0"/>
          </a:p>
        </p:txBody>
      </p:sp>
      <p:sp>
        <p:nvSpPr>
          <p:cNvPr id="23" name="Text 17"/>
          <p:cNvSpPr/>
          <p:nvPr/>
        </p:nvSpPr>
        <p:spPr>
          <a:xfrm>
            <a:off x="914400" y="5760720"/>
            <a:ext cx="3063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Points, achievements and sibling leaderboards keep kids hooked.</a:t>
            </a:r>
            <a:endParaRPr lang="en-US" sz="1250" dirty="0"/>
          </a:p>
        </p:txBody>
      </p:sp>
      <p:sp>
        <p:nvSpPr>
          <p:cNvPr id="24" name="Shape 18"/>
          <p:cNvSpPr/>
          <p:nvPr/>
        </p:nvSpPr>
        <p:spPr>
          <a:xfrm>
            <a:off x="4343400" y="4224528"/>
            <a:ext cx="3566160" cy="2148840"/>
          </a:xfrm>
          <a:prstGeom prst="roundRect">
            <a:avLst>
              <a:gd name="adj" fmla="val 5106"/>
            </a:avLst>
          </a:prstGeom>
          <a:solidFill>
            <a:srgbClr val="F4FBF6"/>
          </a:solidFill>
          <a:ln w="12700">
            <a:solidFill>
              <a:srgbClr val="DCF0E4"/>
            </a:solidFill>
            <a:prstDash val="solid"/>
          </a:ln>
        </p:spPr>
      </p:sp>
      <p:sp>
        <p:nvSpPr>
          <p:cNvPr id="25" name="Shape 19"/>
          <p:cNvSpPr/>
          <p:nvPr/>
        </p:nvSpPr>
        <p:spPr>
          <a:xfrm>
            <a:off x="4617720" y="4498848"/>
            <a:ext cx="749808" cy="749808"/>
          </a:xfrm>
          <a:prstGeom prst="roundRect">
            <a:avLst>
              <a:gd name="adj" fmla="val 50000"/>
            </a:avLst>
          </a:prstGeom>
          <a:solidFill>
            <a:srgbClr val="EAF7EF"/>
          </a:solidFill>
          <a:ln/>
        </p:spPr>
      </p:sp>
      <p:pic>
        <p:nvPicPr>
          <p:cNvPr id="2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9744" y="4690872"/>
            <a:ext cx="365760" cy="365760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4617720" y="5367528"/>
            <a:ext cx="30175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4532D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Family Collaboration</a:t>
            </a:r>
            <a:endParaRPr lang="en-US" sz="1700" dirty="0"/>
          </a:p>
        </p:txBody>
      </p:sp>
      <p:sp>
        <p:nvSpPr>
          <p:cNvPr id="28" name="Text 21"/>
          <p:cNvSpPr/>
          <p:nvPr/>
        </p:nvSpPr>
        <p:spPr>
          <a:xfrm>
            <a:off x="4617720" y="5760720"/>
            <a:ext cx="3063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parents manage tasks together — built for co-parenting.</a:t>
            </a:r>
            <a:endParaRPr lang="en-US" sz="1250" dirty="0"/>
          </a:p>
        </p:txBody>
      </p:sp>
      <p:sp>
        <p:nvSpPr>
          <p:cNvPr id="29" name="Shape 22"/>
          <p:cNvSpPr/>
          <p:nvPr/>
        </p:nvSpPr>
        <p:spPr>
          <a:xfrm>
            <a:off x="8046720" y="4224528"/>
            <a:ext cx="3566160" cy="2148840"/>
          </a:xfrm>
          <a:prstGeom prst="roundRect">
            <a:avLst>
              <a:gd name="adj" fmla="val 5106"/>
            </a:avLst>
          </a:prstGeom>
          <a:solidFill>
            <a:srgbClr val="F4FBF6"/>
          </a:solidFill>
          <a:ln w="12700">
            <a:solidFill>
              <a:srgbClr val="DCF0E4"/>
            </a:solidFill>
            <a:prstDash val="solid"/>
          </a:ln>
        </p:spPr>
      </p:sp>
      <p:sp>
        <p:nvSpPr>
          <p:cNvPr id="30" name="Shape 23"/>
          <p:cNvSpPr/>
          <p:nvPr/>
        </p:nvSpPr>
        <p:spPr>
          <a:xfrm>
            <a:off x="8321040" y="4498848"/>
            <a:ext cx="749808" cy="749808"/>
          </a:xfrm>
          <a:prstGeom prst="roundRect">
            <a:avLst>
              <a:gd name="adj" fmla="val 50000"/>
            </a:avLst>
          </a:prstGeom>
          <a:solidFill>
            <a:srgbClr val="EAF7EF"/>
          </a:solidFill>
          <a:ln/>
        </p:spPr>
      </p:sp>
      <p:pic>
        <p:nvPicPr>
          <p:cNvPr id="3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13064" y="4690872"/>
            <a:ext cx="365760" cy="365760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8321040" y="5367528"/>
            <a:ext cx="30175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4532D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Safe &amp; Secure</a:t>
            </a:r>
            <a:endParaRPr lang="en-US" sz="1700" dirty="0"/>
          </a:p>
        </p:txBody>
      </p:sp>
      <p:sp>
        <p:nvSpPr>
          <p:cNvPr id="33" name="Text 25"/>
          <p:cNvSpPr/>
          <p:nvPr/>
        </p:nvSpPr>
        <p:spPr>
          <a:xfrm>
            <a:off x="8321040" y="5760720"/>
            <a:ext cx="3063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COPPA compliant with encrypted data. Privacy comes first.</a:t>
            </a:r>
            <a:endParaRPr lang="en-US" sz="12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B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spc="200" kern="0" dirty="0">
                <a:solidFill>
                  <a:srgbClr val="15803D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How It Works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640080" y="1005840"/>
            <a:ext cx="9144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4532D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Up and running in under five minutes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2331720"/>
            <a:ext cx="2697480" cy="3291840"/>
          </a:xfrm>
          <a:prstGeom prst="roundRect">
            <a:avLst>
              <a:gd name="adj" fmla="val 4746"/>
            </a:avLst>
          </a:prstGeom>
          <a:solidFill>
            <a:srgbClr val="FFFFFF"/>
          </a:solidFill>
          <a:ln w="12700">
            <a:solidFill>
              <a:srgbClr val="DCF0E4"/>
            </a:solidFill>
            <a:prstDash val="solid"/>
          </a:ln>
          <a:effectLst>
            <a:outerShdw sx="100000" sy="100000" kx="0" ky="0" algn="bl" rotWithShape="0" blurRad="76200" dist="25400" dir="5400000">
              <a:srgbClr val="A7D3B6">
                <a:alpha val="4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2651760"/>
            <a:ext cx="914400" cy="914400"/>
          </a:xfrm>
          <a:prstGeom prst="roundRect">
            <a:avLst>
              <a:gd name="adj" fmla="val 50000"/>
            </a:avLst>
          </a:prstGeom>
          <a:solidFill>
            <a:srgbClr val="15803D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2651760"/>
            <a:ext cx="914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01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914400" y="3749040"/>
            <a:ext cx="21488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700" b="1" dirty="0">
                <a:solidFill>
                  <a:srgbClr val="14532D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Create your family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914400" y="4434840"/>
            <a:ext cx="21945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your kids’ profiles and invite your partner to collaborate.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3291840" y="3017520"/>
            <a:ext cx="310896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22C5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200" dirty="0"/>
          </a:p>
        </p:txBody>
      </p:sp>
      <p:sp>
        <p:nvSpPr>
          <p:cNvPr id="10" name="Shape 8"/>
          <p:cNvSpPr/>
          <p:nvPr/>
        </p:nvSpPr>
        <p:spPr>
          <a:xfrm>
            <a:off x="3511296" y="2331720"/>
            <a:ext cx="2697480" cy="3291840"/>
          </a:xfrm>
          <a:prstGeom prst="roundRect">
            <a:avLst>
              <a:gd name="adj" fmla="val 4746"/>
            </a:avLst>
          </a:prstGeom>
          <a:solidFill>
            <a:srgbClr val="FFFFFF"/>
          </a:solidFill>
          <a:ln w="12700">
            <a:solidFill>
              <a:srgbClr val="DCF0E4"/>
            </a:solidFill>
            <a:prstDash val="solid"/>
          </a:ln>
          <a:effectLst>
            <a:outerShdw sx="100000" sy="100000" kx="0" ky="0" algn="bl" rotWithShape="0" blurRad="76200" dist="25400" dir="5400000">
              <a:srgbClr val="A7D3B6">
                <a:alpha val="4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785616" y="2651760"/>
            <a:ext cx="914400" cy="914400"/>
          </a:xfrm>
          <a:prstGeom prst="roundRect">
            <a:avLst>
              <a:gd name="adj" fmla="val 50000"/>
            </a:avLst>
          </a:prstGeom>
          <a:solidFill>
            <a:srgbClr val="15803D"/>
          </a:solidFill>
          <a:ln/>
        </p:spPr>
      </p:sp>
      <p:sp>
        <p:nvSpPr>
          <p:cNvPr id="12" name="Text 10"/>
          <p:cNvSpPr/>
          <p:nvPr/>
        </p:nvSpPr>
        <p:spPr>
          <a:xfrm>
            <a:off x="3785616" y="2651760"/>
            <a:ext cx="914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02</a:t>
            </a:r>
            <a:endParaRPr lang="en-US" sz="2600" dirty="0"/>
          </a:p>
        </p:txBody>
      </p:sp>
      <p:sp>
        <p:nvSpPr>
          <p:cNvPr id="13" name="Text 11"/>
          <p:cNvSpPr/>
          <p:nvPr/>
        </p:nvSpPr>
        <p:spPr>
          <a:xfrm>
            <a:off x="3785616" y="3749040"/>
            <a:ext cx="21488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700" b="1" dirty="0">
                <a:solidFill>
                  <a:srgbClr val="14532D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Assign tasks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3785616" y="4434840"/>
            <a:ext cx="21945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point values, due dates and recurring routines in seconds.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6163056" y="3017520"/>
            <a:ext cx="310896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22C5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200" dirty="0"/>
          </a:p>
        </p:txBody>
      </p:sp>
      <p:sp>
        <p:nvSpPr>
          <p:cNvPr id="16" name="Shape 14"/>
          <p:cNvSpPr/>
          <p:nvPr/>
        </p:nvSpPr>
        <p:spPr>
          <a:xfrm>
            <a:off x="6382512" y="2331720"/>
            <a:ext cx="2697480" cy="3291840"/>
          </a:xfrm>
          <a:prstGeom prst="roundRect">
            <a:avLst>
              <a:gd name="adj" fmla="val 4746"/>
            </a:avLst>
          </a:prstGeom>
          <a:solidFill>
            <a:srgbClr val="FFFFFF"/>
          </a:solidFill>
          <a:ln w="12700">
            <a:solidFill>
              <a:srgbClr val="DCF0E4"/>
            </a:solidFill>
            <a:prstDash val="solid"/>
          </a:ln>
          <a:effectLst>
            <a:outerShdw sx="100000" sy="100000" kx="0" ky="0" algn="bl" rotWithShape="0" blurRad="76200" dist="25400" dir="5400000">
              <a:srgbClr val="A7D3B6">
                <a:alpha val="4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6656832" y="2651760"/>
            <a:ext cx="914400" cy="914400"/>
          </a:xfrm>
          <a:prstGeom prst="roundRect">
            <a:avLst>
              <a:gd name="adj" fmla="val 50000"/>
            </a:avLst>
          </a:prstGeom>
          <a:solidFill>
            <a:srgbClr val="15803D"/>
          </a:solidFill>
          <a:ln/>
        </p:spPr>
      </p:sp>
      <p:sp>
        <p:nvSpPr>
          <p:cNvPr id="18" name="Text 16"/>
          <p:cNvSpPr/>
          <p:nvPr/>
        </p:nvSpPr>
        <p:spPr>
          <a:xfrm>
            <a:off x="6656832" y="2651760"/>
            <a:ext cx="914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03</a:t>
            </a:r>
            <a:endParaRPr lang="en-US" sz="2600" dirty="0"/>
          </a:p>
        </p:txBody>
      </p:sp>
      <p:sp>
        <p:nvSpPr>
          <p:cNvPr id="19" name="Text 17"/>
          <p:cNvSpPr/>
          <p:nvPr/>
        </p:nvSpPr>
        <p:spPr>
          <a:xfrm>
            <a:off x="6656832" y="3749040"/>
            <a:ext cx="21488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700" b="1" dirty="0">
                <a:solidFill>
                  <a:srgbClr val="14532D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Set up rewards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6656832" y="4434840"/>
            <a:ext cx="21945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 custom rewards and the points needed to unlock them.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9034272" y="3017520"/>
            <a:ext cx="310896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22C5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200" dirty="0"/>
          </a:p>
        </p:txBody>
      </p:sp>
      <p:sp>
        <p:nvSpPr>
          <p:cNvPr id="22" name="Shape 20"/>
          <p:cNvSpPr/>
          <p:nvPr/>
        </p:nvSpPr>
        <p:spPr>
          <a:xfrm>
            <a:off x="9253728" y="2331720"/>
            <a:ext cx="2697480" cy="3291840"/>
          </a:xfrm>
          <a:prstGeom prst="roundRect">
            <a:avLst>
              <a:gd name="adj" fmla="val 4746"/>
            </a:avLst>
          </a:prstGeom>
          <a:solidFill>
            <a:srgbClr val="FFFFFF"/>
          </a:solidFill>
          <a:ln w="12700">
            <a:solidFill>
              <a:srgbClr val="DCF0E4"/>
            </a:solidFill>
            <a:prstDash val="solid"/>
          </a:ln>
          <a:effectLst>
            <a:outerShdw sx="100000" sy="100000" kx="0" ky="0" algn="bl" rotWithShape="0" blurRad="76200" dist="25400" dir="5400000">
              <a:srgbClr val="A7D3B6">
                <a:alpha val="40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9528048" y="2651760"/>
            <a:ext cx="914400" cy="914400"/>
          </a:xfrm>
          <a:prstGeom prst="roundRect">
            <a:avLst>
              <a:gd name="adj" fmla="val 50000"/>
            </a:avLst>
          </a:prstGeom>
          <a:solidFill>
            <a:srgbClr val="15803D"/>
          </a:solidFill>
          <a:ln/>
        </p:spPr>
      </p:sp>
      <p:sp>
        <p:nvSpPr>
          <p:cNvPr id="24" name="Text 22"/>
          <p:cNvSpPr/>
          <p:nvPr/>
        </p:nvSpPr>
        <p:spPr>
          <a:xfrm>
            <a:off x="9528048" y="2651760"/>
            <a:ext cx="914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04</a:t>
            </a:r>
            <a:endParaRPr lang="en-US" sz="2600" dirty="0"/>
          </a:p>
        </p:txBody>
      </p:sp>
      <p:sp>
        <p:nvSpPr>
          <p:cNvPr id="25" name="Text 23"/>
          <p:cNvSpPr/>
          <p:nvPr/>
        </p:nvSpPr>
        <p:spPr>
          <a:xfrm>
            <a:off x="9528048" y="3749040"/>
            <a:ext cx="21488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700" b="1" dirty="0">
                <a:solidFill>
                  <a:srgbClr val="14532D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Watch them grow</a:t>
            </a:r>
            <a:endParaRPr lang="en-US" sz="1700" dirty="0"/>
          </a:p>
        </p:txBody>
      </p:sp>
      <p:sp>
        <p:nvSpPr>
          <p:cNvPr id="26" name="Text 24"/>
          <p:cNvSpPr/>
          <p:nvPr/>
        </p:nvSpPr>
        <p:spPr>
          <a:xfrm>
            <a:off x="9528048" y="4434840"/>
            <a:ext cx="21945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Kids earn, save and learn responsibility while having fun.</a:t>
            </a:r>
            <a:endParaRPr lang="en-US" sz="12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4532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-2194560"/>
            <a:ext cx="5486400" cy="5486400"/>
          </a:xfrm>
          <a:prstGeom prst="ellipse">
            <a:avLst/>
          </a:prstGeom>
          <a:solidFill>
            <a:srgbClr val="0F3D22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640080"/>
            <a:ext cx="5486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spc="200" kern="0" dirty="0">
                <a:solidFill>
                  <a:srgbClr val="22C55E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Traction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640080" y="1097280"/>
            <a:ext cx="9144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3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Families already love Sproutly</a:t>
            </a:r>
            <a:endParaRPr lang="en-US" sz="3300" dirty="0"/>
          </a:p>
        </p:txBody>
      </p:sp>
      <p:sp>
        <p:nvSpPr>
          <p:cNvPr id="5" name="Shape 3"/>
          <p:cNvSpPr/>
          <p:nvPr/>
        </p:nvSpPr>
        <p:spPr>
          <a:xfrm>
            <a:off x="640080" y="2468880"/>
            <a:ext cx="2697480" cy="2103120"/>
          </a:xfrm>
          <a:prstGeom prst="roundRect">
            <a:avLst>
              <a:gd name="adj" fmla="val 6087"/>
            </a:avLst>
          </a:prstGeom>
          <a:solidFill>
            <a:srgbClr val="1B6E3C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2697480"/>
            <a:ext cx="26974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10K+</a:t>
            </a:r>
            <a:endParaRPr lang="en-US" sz="4600" dirty="0"/>
          </a:p>
        </p:txBody>
      </p:sp>
      <p:sp>
        <p:nvSpPr>
          <p:cNvPr id="7" name="Text 5"/>
          <p:cNvSpPr/>
          <p:nvPr/>
        </p:nvSpPr>
        <p:spPr>
          <a:xfrm>
            <a:off x="640080" y="3703320"/>
            <a:ext cx="2697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DCFC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happy families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3511296" y="2468880"/>
            <a:ext cx="2697480" cy="2103120"/>
          </a:xfrm>
          <a:prstGeom prst="roundRect">
            <a:avLst>
              <a:gd name="adj" fmla="val 6087"/>
            </a:avLst>
          </a:prstGeom>
          <a:solidFill>
            <a:srgbClr val="1B6E3C"/>
          </a:solidFill>
          <a:ln/>
        </p:spPr>
      </p:sp>
      <p:sp>
        <p:nvSpPr>
          <p:cNvPr id="9" name="Text 7"/>
          <p:cNvSpPr/>
          <p:nvPr/>
        </p:nvSpPr>
        <p:spPr>
          <a:xfrm>
            <a:off x="3511296" y="2697480"/>
            <a:ext cx="26974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500K+</a:t>
            </a:r>
            <a:endParaRPr lang="en-US" sz="4600" dirty="0"/>
          </a:p>
        </p:txBody>
      </p:sp>
      <p:sp>
        <p:nvSpPr>
          <p:cNvPr id="10" name="Text 8"/>
          <p:cNvSpPr/>
          <p:nvPr/>
        </p:nvSpPr>
        <p:spPr>
          <a:xfrm>
            <a:off x="3511296" y="3703320"/>
            <a:ext cx="2697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DCFC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tasks completed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6382512" y="2468880"/>
            <a:ext cx="2697480" cy="2103120"/>
          </a:xfrm>
          <a:prstGeom prst="roundRect">
            <a:avLst>
              <a:gd name="adj" fmla="val 6087"/>
            </a:avLst>
          </a:prstGeom>
          <a:solidFill>
            <a:srgbClr val="1B6E3C"/>
          </a:solidFill>
          <a:ln/>
        </p:spPr>
      </p:sp>
      <p:sp>
        <p:nvSpPr>
          <p:cNvPr id="12" name="Text 10"/>
          <p:cNvSpPr/>
          <p:nvPr/>
        </p:nvSpPr>
        <p:spPr>
          <a:xfrm>
            <a:off x="6382512" y="2697480"/>
            <a:ext cx="26974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4.9/5</a:t>
            </a:r>
            <a:endParaRPr lang="en-US" sz="4600" dirty="0"/>
          </a:p>
        </p:txBody>
      </p:sp>
      <p:sp>
        <p:nvSpPr>
          <p:cNvPr id="13" name="Text 11"/>
          <p:cNvSpPr/>
          <p:nvPr/>
        </p:nvSpPr>
        <p:spPr>
          <a:xfrm>
            <a:off x="6382512" y="3703320"/>
            <a:ext cx="2697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DCFC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 store rating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9253728" y="2468880"/>
            <a:ext cx="2697480" cy="2103120"/>
          </a:xfrm>
          <a:prstGeom prst="roundRect">
            <a:avLst>
              <a:gd name="adj" fmla="val 6087"/>
            </a:avLst>
          </a:prstGeom>
          <a:solidFill>
            <a:srgbClr val="1B6E3C"/>
          </a:solidFill>
          <a:ln/>
        </p:spPr>
      </p:sp>
      <p:sp>
        <p:nvSpPr>
          <p:cNvPr id="15" name="Text 13"/>
          <p:cNvSpPr/>
          <p:nvPr/>
        </p:nvSpPr>
        <p:spPr>
          <a:xfrm>
            <a:off x="9253728" y="2697480"/>
            <a:ext cx="26974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98%</a:t>
            </a:r>
            <a:endParaRPr lang="en-US" sz="4600" dirty="0"/>
          </a:p>
        </p:txBody>
      </p:sp>
      <p:sp>
        <p:nvSpPr>
          <p:cNvPr id="16" name="Text 14"/>
          <p:cNvSpPr/>
          <p:nvPr/>
        </p:nvSpPr>
        <p:spPr>
          <a:xfrm>
            <a:off x="9253728" y="3703320"/>
            <a:ext cx="2697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DCFC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satisfaction rate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640080" y="4892040"/>
            <a:ext cx="10881360" cy="13716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/>
        </p:spPr>
      </p:sp>
      <p:pic>
        <p:nvPicPr>
          <p:cNvPr id="1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8680" y="5138928"/>
            <a:ext cx="292608" cy="292608"/>
          </a:xfrm>
          <a:prstGeom prst="rect">
            <a:avLst/>
          </a:prstGeom>
        </p:spPr>
      </p:pic>
      <p:pic>
        <p:nvPicPr>
          <p:cNvPr id="1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2728" y="5138928"/>
            <a:ext cx="292608" cy="292608"/>
          </a:xfrm>
          <a:prstGeom prst="rect">
            <a:avLst/>
          </a:prstGeom>
        </p:spPr>
      </p:pic>
      <p:pic>
        <p:nvPicPr>
          <p:cNvPr id="2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6776" y="5138928"/>
            <a:ext cx="292608" cy="292608"/>
          </a:xfrm>
          <a:prstGeom prst="rect">
            <a:avLst/>
          </a:prstGeom>
        </p:spPr>
      </p:pic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0824" y="5138928"/>
            <a:ext cx="292608" cy="292608"/>
          </a:xfrm>
          <a:prstGeom prst="rect">
            <a:avLst/>
          </a:prstGeom>
        </p:spPr>
      </p:pic>
      <p:pic>
        <p:nvPicPr>
          <p:cNvPr id="22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04872" y="5138928"/>
            <a:ext cx="292608" cy="292608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868680" y="5504688"/>
            <a:ext cx="7772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400" i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“My kids are actually excited to do their chores now — the point system has taught them so much about earning and saving.”</a:t>
            </a:r>
            <a:endParaRPr lang="en-US" sz="1400" dirty="0"/>
          </a:p>
        </p:txBody>
      </p:sp>
      <p:sp>
        <p:nvSpPr>
          <p:cNvPr id="24" name="Text 17"/>
          <p:cNvSpPr/>
          <p:nvPr/>
        </p:nvSpPr>
        <p:spPr>
          <a:xfrm>
            <a:off x="8778240" y="5669280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1580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Sarah J., mother of 3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spc="200" kern="0" dirty="0">
                <a:solidFill>
                  <a:srgbClr val="15803D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Pricing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640080" y="1005840"/>
            <a:ext cx="9144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4532D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Simple, transparent, cancel anytime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822960" y="2194560"/>
            <a:ext cx="3566160" cy="3383280"/>
          </a:xfrm>
          <a:prstGeom prst="roundRect">
            <a:avLst>
              <a:gd name="adj" fmla="val 3784"/>
            </a:avLst>
          </a:prstGeom>
          <a:solidFill>
            <a:srgbClr val="F4FBF6"/>
          </a:solidFill>
          <a:ln w="12700">
            <a:solidFill>
              <a:srgbClr val="DCF0E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143000" y="2468880"/>
            <a:ext cx="2926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4532D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Monthly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1143000" y="2971800"/>
            <a:ext cx="29260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5803D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$9.99</a:t>
            </a:r>
            <a:pPr indent="0" marL="0">
              <a:buNone/>
            </a:pPr>
            <a:r>
              <a:rPr lang="en-US" sz="1600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/mo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1143000" y="3749040"/>
            <a:ext cx="3017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Perfect for trying Sproutly out.</a:t>
            </a:r>
            <a:endParaRPr lang="en-US" sz="130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000" y="4251960"/>
            <a:ext cx="201168" cy="201168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417320" y="4206240"/>
            <a:ext cx="2743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 to 3 children</a:t>
            </a:r>
            <a:endParaRPr lang="en-US" sz="1250" dirty="0"/>
          </a:p>
        </p:txBody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4562856"/>
            <a:ext cx="201168" cy="201168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417320" y="4517136"/>
            <a:ext cx="2743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Unlimited tasks &amp; rewards</a:t>
            </a:r>
            <a:endParaRPr lang="en-US" sz="1250" dirty="0"/>
          </a:p>
        </p:txBody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4873752"/>
            <a:ext cx="201168" cy="20116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417320" y="4828032"/>
            <a:ext cx="2743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parents manage</a:t>
            </a:r>
            <a:endParaRPr lang="en-US" sz="1250" dirty="0"/>
          </a:p>
        </p:txBody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0" y="5184648"/>
            <a:ext cx="201168" cy="201168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417320" y="5138928"/>
            <a:ext cx="2743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 support</a:t>
            </a:r>
            <a:endParaRPr lang="en-US" sz="1250" dirty="0"/>
          </a:p>
        </p:txBody>
      </p:sp>
      <p:sp>
        <p:nvSpPr>
          <p:cNvPr id="16" name="Shape 10"/>
          <p:cNvSpPr/>
          <p:nvPr/>
        </p:nvSpPr>
        <p:spPr>
          <a:xfrm>
            <a:off x="4663440" y="2011680"/>
            <a:ext cx="3657600" cy="3566160"/>
          </a:xfrm>
          <a:prstGeom prst="roundRect">
            <a:avLst>
              <a:gd name="adj" fmla="val 3590"/>
            </a:avLst>
          </a:prstGeom>
          <a:solidFill>
            <a:srgbClr val="14532D"/>
          </a:solidFill>
          <a:ln/>
          <a:effectLst>
            <a:outerShdw sx="100000" sy="100000" kx="0" ky="0" algn="bl" rotWithShape="0" blurRad="127000" dist="50800" dir="5400000">
              <a:srgbClr val="0B3D24">
                <a:alpha val="30000"/>
              </a:srgbClr>
            </a:outerShdw>
          </a:effectLst>
        </p:spPr>
      </p:sp>
      <p:sp>
        <p:nvSpPr>
          <p:cNvPr id="17" name="Shape 11"/>
          <p:cNvSpPr/>
          <p:nvPr/>
        </p:nvSpPr>
        <p:spPr>
          <a:xfrm>
            <a:off x="6035040" y="1828800"/>
            <a:ext cx="1737360" cy="457200"/>
          </a:xfrm>
          <a:prstGeom prst="roundRect">
            <a:avLst>
              <a:gd name="adj" fmla="val 50000"/>
            </a:avLst>
          </a:prstGeom>
          <a:solidFill>
            <a:srgbClr val="B45309"/>
          </a:solidFill>
          <a:ln/>
        </p:spPr>
      </p:sp>
      <p:sp>
        <p:nvSpPr>
          <p:cNvPr id="18" name="Text 12"/>
          <p:cNvSpPr/>
          <p:nvPr/>
        </p:nvSpPr>
        <p:spPr>
          <a:xfrm>
            <a:off x="6035040" y="1828800"/>
            <a:ext cx="1737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POPULAR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4983480" y="2331720"/>
            <a:ext cx="3017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Yearly</a:t>
            </a:r>
            <a:endParaRPr lang="en-US" sz="2000" dirty="0"/>
          </a:p>
        </p:txBody>
      </p:sp>
      <p:sp>
        <p:nvSpPr>
          <p:cNvPr id="20" name="Text 14"/>
          <p:cNvSpPr/>
          <p:nvPr/>
        </p:nvSpPr>
        <p:spPr>
          <a:xfrm>
            <a:off x="4983480" y="2834640"/>
            <a:ext cx="3017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22C55E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$99</a:t>
            </a:r>
            <a:pPr indent="0" marL="0">
              <a:buNone/>
            </a:pPr>
            <a:r>
              <a:rPr lang="en-US" sz="1600" dirty="0">
                <a:solidFill>
                  <a:srgbClr val="D1FA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/yr</a:t>
            </a:r>
            <a:endParaRPr lang="en-US" sz="4000" dirty="0"/>
          </a:p>
        </p:txBody>
      </p:sp>
      <p:sp>
        <p:nvSpPr>
          <p:cNvPr id="21" name="Text 15"/>
          <p:cNvSpPr/>
          <p:nvPr/>
        </p:nvSpPr>
        <p:spPr>
          <a:xfrm>
            <a:off x="4983480" y="3611880"/>
            <a:ext cx="3108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EF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Save $20.88 vs monthly — best value.</a:t>
            </a:r>
            <a:endParaRPr lang="en-US" sz="1300" dirty="0"/>
          </a:p>
        </p:txBody>
      </p:sp>
      <p:pic>
        <p:nvPicPr>
          <p:cNvPr id="22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83480" y="4114800"/>
            <a:ext cx="219456" cy="219456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5285232" y="4069080"/>
            <a:ext cx="28346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DCFC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Everything in Monthly</a:t>
            </a:r>
            <a:endParaRPr lang="en-US" sz="1250" dirty="0"/>
          </a:p>
        </p:txBody>
      </p:sp>
      <p:pic>
        <p:nvPicPr>
          <p:cNvPr id="24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83480" y="4462272"/>
            <a:ext cx="219456" cy="219456"/>
          </a:xfrm>
          <a:prstGeom prst="rect">
            <a:avLst/>
          </a:prstGeom>
        </p:spPr>
      </p:pic>
      <p:sp>
        <p:nvSpPr>
          <p:cNvPr id="25" name="Text 17"/>
          <p:cNvSpPr/>
          <p:nvPr/>
        </p:nvSpPr>
        <p:spPr>
          <a:xfrm>
            <a:off x="5285232" y="4416552"/>
            <a:ext cx="28346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DCFC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Priority support</a:t>
            </a:r>
            <a:endParaRPr lang="en-US" sz="1250" dirty="0"/>
          </a:p>
        </p:txBody>
      </p:sp>
      <p:pic>
        <p:nvPicPr>
          <p:cNvPr id="26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83480" y="4809744"/>
            <a:ext cx="219456" cy="219456"/>
          </a:xfrm>
          <a:prstGeom prst="rect">
            <a:avLst/>
          </a:prstGeom>
        </p:spPr>
      </p:pic>
      <p:sp>
        <p:nvSpPr>
          <p:cNvPr id="27" name="Text 18"/>
          <p:cNvSpPr/>
          <p:nvPr/>
        </p:nvSpPr>
        <p:spPr>
          <a:xfrm>
            <a:off x="5285232" y="4764024"/>
            <a:ext cx="28346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DCFC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Early access to features</a:t>
            </a:r>
            <a:endParaRPr lang="en-US" sz="1250" dirty="0"/>
          </a:p>
        </p:txBody>
      </p:sp>
      <p:sp>
        <p:nvSpPr>
          <p:cNvPr id="28" name="Shape 19"/>
          <p:cNvSpPr/>
          <p:nvPr/>
        </p:nvSpPr>
        <p:spPr>
          <a:xfrm>
            <a:off x="8595360" y="2194560"/>
            <a:ext cx="2926080" cy="3383280"/>
          </a:xfrm>
          <a:prstGeom prst="roundRect">
            <a:avLst>
              <a:gd name="adj" fmla="val 4375"/>
            </a:avLst>
          </a:prstGeom>
          <a:solidFill>
            <a:srgbClr val="FEF3C7"/>
          </a:solidFill>
          <a:ln/>
        </p:spPr>
      </p:sp>
      <p:pic>
        <p:nvPicPr>
          <p:cNvPr id="29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69680" y="2514600"/>
            <a:ext cx="502920" cy="502920"/>
          </a:xfrm>
          <a:prstGeom prst="rect">
            <a:avLst/>
          </a:prstGeom>
        </p:spPr>
      </p:pic>
      <p:sp>
        <p:nvSpPr>
          <p:cNvPr id="30" name="Text 20"/>
          <p:cNvSpPr/>
          <p:nvPr/>
        </p:nvSpPr>
        <p:spPr>
          <a:xfrm>
            <a:off x="8869680" y="315468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B45309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Need more kids?</a:t>
            </a:r>
            <a:endParaRPr lang="en-US" sz="1700" dirty="0"/>
          </a:p>
        </p:txBody>
      </p:sp>
      <p:sp>
        <p:nvSpPr>
          <p:cNvPr id="31" name="Text 21"/>
          <p:cNvSpPr/>
          <p:nvPr/>
        </p:nvSpPr>
        <p:spPr>
          <a:xfrm>
            <a:off x="8869680" y="3611880"/>
            <a:ext cx="24688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50" dirty="0">
                <a:solidFill>
                  <a:srgbClr val="7C4A0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extra child slots for just $2.99/mo or $29.99/yr per child.</a:t>
            </a:r>
            <a:endParaRPr lang="en-US" sz="1350" dirty="0"/>
          </a:p>
        </p:txBody>
      </p:sp>
      <p:sp>
        <p:nvSpPr>
          <p:cNvPr id="32" name="Shape 22"/>
          <p:cNvSpPr/>
          <p:nvPr/>
        </p:nvSpPr>
        <p:spPr>
          <a:xfrm>
            <a:off x="8869680" y="4572000"/>
            <a:ext cx="2377440" cy="77724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/>
        </p:spPr>
      </p:sp>
      <p:sp>
        <p:nvSpPr>
          <p:cNvPr id="33" name="Text 23"/>
          <p:cNvSpPr/>
          <p:nvPr/>
        </p:nvSpPr>
        <p:spPr>
          <a:xfrm>
            <a:off x="8869680" y="4572000"/>
            <a:ext cx="23774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580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30-day free trial</a:t>
            </a:r>
            <a:endParaRPr lang="en-US" sz="13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credit card required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B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9436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spc="200" kern="0" dirty="0">
                <a:solidFill>
                  <a:srgbClr val="15803D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Trust &amp; Safety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640080" y="1051560"/>
            <a:ext cx="9144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4532D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Built for families, safe by design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2331720"/>
            <a:ext cx="5303520" cy="1600200"/>
          </a:xfrm>
          <a:prstGeom prst="roundRect">
            <a:avLst>
              <a:gd name="adj" fmla="val 6857"/>
            </a:avLst>
          </a:prstGeom>
          <a:solidFill>
            <a:srgbClr val="FFFFFF"/>
          </a:solidFill>
          <a:ln w="12700">
            <a:solidFill>
              <a:srgbClr val="DCF0E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60120" y="2715768"/>
            <a:ext cx="822960" cy="822960"/>
          </a:xfrm>
          <a:prstGeom prst="roundRect">
            <a:avLst>
              <a:gd name="adj" fmla="val 50000"/>
            </a:avLst>
          </a:prstGeom>
          <a:solidFill>
            <a:srgbClr val="EAF7EF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61288" y="2916936"/>
            <a:ext cx="420624" cy="42062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965960" y="2651760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4532D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COPPA compliant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1965960" y="3108960"/>
            <a:ext cx="37490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300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Designed to meet children’s online privacy standards from day one.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6217920" y="2331720"/>
            <a:ext cx="5303520" cy="1600200"/>
          </a:xfrm>
          <a:prstGeom prst="roundRect">
            <a:avLst>
              <a:gd name="adj" fmla="val 6857"/>
            </a:avLst>
          </a:prstGeom>
          <a:solidFill>
            <a:srgbClr val="FFFFFF"/>
          </a:solidFill>
          <a:ln w="12700">
            <a:solidFill>
              <a:srgbClr val="DCF0E4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6537960" y="2715768"/>
            <a:ext cx="822960" cy="822960"/>
          </a:xfrm>
          <a:prstGeom prst="roundRect">
            <a:avLst>
              <a:gd name="adj" fmla="val 50000"/>
            </a:avLst>
          </a:prstGeom>
          <a:solidFill>
            <a:srgbClr val="15803D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9128" y="2916936"/>
            <a:ext cx="420624" cy="42062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543800" y="2651760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4532D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Encrypted storage</a:t>
            </a:r>
            <a:endParaRPr lang="en-US" sz="1800" dirty="0"/>
          </a:p>
        </p:txBody>
      </p:sp>
      <p:sp>
        <p:nvSpPr>
          <p:cNvPr id="13" name="Text 9"/>
          <p:cNvSpPr/>
          <p:nvPr/>
        </p:nvSpPr>
        <p:spPr>
          <a:xfrm>
            <a:off x="7543800" y="3108960"/>
            <a:ext cx="37490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300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Family data is encrypted and never shared — privacy is the priority.</a:t>
            </a:r>
            <a:endParaRPr lang="en-US" sz="1300" dirty="0"/>
          </a:p>
        </p:txBody>
      </p:sp>
      <p:sp>
        <p:nvSpPr>
          <p:cNvPr id="14" name="Shape 10"/>
          <p:cNvSpPr/>
          <p:nvPr/>
        </p:nvSpPr>
        <p:spPr>
          <a:xfrm>
            <a:off x="640080" y="4160520"/>
            <a:ext cx="5303520" cy="1600200"/>
          </a:xfrm>
          <a:prstGeom prst="roundRect">
            <a:avLst>
              <a:gd name="adj" fmla="val 6857"/>
            </a:avLst>
          </a:prstGeom>
          <a:solidFill>
            <a:srgbClr val="FFFFFF"/>
          </a:solidFill>
          <a:ln w="12700">
            <a:solidFill>
              <a:srgbClr val="DCF0E4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960120" y="4544568"/>
            <a:ext cx="822960" cy="822960"/>
          </a:xfrm>
          <a:prstGeom prst="roundRect">
            <a:avLst>
              <a:gd name="adj" fmla="val 50000"/>
            </a:avLst>
          </a:prstGeom>
          <a:solidFill>
            <a:srgbClr val="EAF7EF"/>
          </a:solidFill>
          <a:ln/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1288" y="4745736"/>
            <a:ext cx="420624" cy="420624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965960" y="4480560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4532D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Smart notifications</a:t>
            </a:r>
            <a:endParaRPr lang="en-US" sz="1800" dirty="0"/>
          </a:p>
        </p:txBody>
      </p:sp>
      <p:sp>
        <p:nvSpPr>
          <p:cNvPr id="18" name="Text 13"/>
          <p:cNvSpPr/>
          <p:nvPr/>
        </p:nvSpPr>
        <p:spPr>
          <a:xfrm>
            <a:off x="1965960" y="4937760"/>
            <a:ext cx="37490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300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Parents stay informed on completions and reward requests in real time.</a:t>
            </a:r>
            <a:endParaRPr lang="en-US" sz="1300" dirty="0"/>
          </a:p>
        </p:txBody>
      </p:sp>
      <p:sp>
        <p:nvSpPr>
          <p:cNvPr id="19" name="Shape 14"/>
          <p:cNvSpPr/>
          <p:nvPr/>
        </p:nvSpPr>
        <p:spPr>
          <a:xfrm>
            <a:off x="6217920" y="4160520"/>
            <a:ext cx="5303520" cy="1600200"/>
          </a:xfrm>
          <a:prstGeom prst="roundRect">
            <a:avLst>
              <a:gd name="adj" fmla="val 6857"/>
            </a:avLst>
          </a:prstGeom>
          <a:solidFill>
            <a:srgbClr val="FFFFFF"/>
          </a:solidFill>
          <a:ln w="12700">
            <a:solidFill>
              <a:srgbClr val="DCF0E4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6537960" y="4544568"/>
            <a:ext cx="822960" cy="822960"/>
          </a:xfrm>
          <a:prstGeom prst="roundRect">
            <a:avLst>
              <a:gd name="adj" fmla="val 50000"/>
            </a:avLst>
          </a:prstGeom>
          <a:solidFill>
            <a:srgbClr val="15803D"/>
          </a:solidFill>
          <a:ln/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9128" y="4745736"/>
            <a:ext cx="420624" cy="420624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543800" y="4480560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4532D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Available everywhere</a:t>
            </a:r>
            <a:endParaRPr lang="en-US" sz="1800" dirty="0"/>
          </a:p>
        </p:txBody>
      </p:sp>
      <p:sp>
        <p:nvSpPr>
          <p:cNvPr id="23" name="Text 17"/>
          <p:cNvSpPr/>
          <p:nvPr/>
        </p:nvSpPr>
        <p:spPr>
          <a:xfrm>
            <a:off x="7543800" y="4937760"/>
            <a:ext cx="37490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300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Native apps on both iOS and Android, ready in under five minutes.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4532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011680" y="-2011680"/>
            <a:ext cx="5486400" cy="5486400"/>
          </a:xfrm>
          <a:prstGeom prst="ellipse">
            <a:avLst/>
          </a:prstGeom>
          <a:solidFill>
            <a:srgbClr val="0F3D22"/>
          </a:solidFill>
          <a:ln/>
        </p:spPr>
      </p:sp>
      <p:sp>
        <p:nvSpPr>
          <p:cNvPr id="3" name="Shape 1"/>
          <p:cNvSpPr/>
          <p:nvPr/>
        </p:nvSpPr>
        <p:spPr>
          <a:xfrm>
            <a:off x="5394960" y="777240"/>
            <a:ext cx="658368" cy="658368"/>
          </a:xfrm>
          <a:prstGeom prst="roundRect">
            <a:avLst>
              <a:gd name="adj" fmla="val 22222"/>
            </a:avLst>
          </a:prstGeom>
          <a:solidFill>
            <a:srgbClr val="22C55E"/>
          </a:solidFill>
          <a:ln/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13832" y="896112"/>
            <a:ext cx="420624" cy="42062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0" y="1600200"/>
            <a:ext cx="1219169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22C55E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Sproutly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914400" y="2148840"/>
            <a:ext cx="10362895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44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Ready to transform your family life?</a:t>
            </a:r>
            <a:endParaRPr lang="en-US" sz="4000" dirty="0"/>
          </a:p>
        </p:txBody>
      </p:sp>
      <p:sp>
        <p:nvSpPr>
          <p:cNvPr id="7" name="Text 4"/>
          <p:cNvSpPr/>
          <p:nvPr/>
        </p:nvSpPr>
        <p:spPr>
          <a:xfrm>
            <a:off x="1828800" y="3429000"/>
            <a:ext cx="853409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2200"/>
              </a:lnSpc>
              <a:buNone/>
            </a:pPr>
            <a:r>
              <a:rPr lang="en-US" sz="1600" dirty="0">
                <a:solidFill>
                  <a:srgbClr val="D1FA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Join thousands of families teaching kids real-life skills — while making daily routines fun.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4206240" y="4434840"/>
            <a:ext cx="3749040" cy="777240"/>
          </a:xfrm>
          <a:prstGeom prst="roundRect">
            <a:avLst>
              <a:gd name="adj" fmla="val 14118"/>
            </a:avLst>
          </a:prstGeom>
          <a:solidFill>
            <a:srgbClr val="22C55E"/>
          </a:solidFill>
          <a:ln/>
        </p:spPr>
      </p:sp>
      <p:sp>
        <p:nvSpPr>
          <p:cNvPr id="9" name="Text 6"/>
          <p:cNvSpPr/>
          <p:nvPr/>
        </p:nvSpPr>
        <p:spPr>
          <a:xfrm>
            <a:off x="4206240" y="4434840"/>
            <a:ext cx="37490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4532D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Start Your Free 30-Day Trial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0" y="5577840"/>
            <a:ext cx="1219169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22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sproutly.kronosync.com.my</a:t>
            </a:r>
            <a:endParaRPr lang="en-US" sz="1400" dirty="0"/>
          </a:p>
          <a:p>
            <a:pPr algn="ctr" indent="0" marL="0">
              <a:lnSpc>
                <a:spcPts val="2200"/>
              </a:lnSpc>
              <a:buNone/>
            </a:pPr>
            <a:r>
              <a:rPr lang="en-US" sz="1300" dirty="0">
                <a:solidFill>
                  <a:srgbClr val="A7D3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sproutly_support@kronosync.com.my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Sproutly — Pitch Deck</dc:title>
  <dc:subject>PptxGenJS Presentation</dc:subject>
  <dc:creator>Sproutly</dc:creator>
  <cp:lastModifiedBy>Sproutly</cp:lastModifiedBy>
  <cp:revision>1</cp:revision>
  <dcterms:created xsi:type="dcterms:W3CDTF">2026-08-04T15:20:41Z</dcterms:created>
  <dcterms:modified xsi:type="dcterms:W3CDTF">2026-08-04T15:20:41Z</dcterms:modified>
</cp:coreProperties>
</file>