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WhatsApp-native customer-automation platform for marketing, support and configurable application workflows. Proven in production with the KAMMB cooperative loan funnel.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Production-grade proof: ~20 modules, Alembic migrations, full pytest suite, Dockerised, security baked in, YAML-configurable bilingual flows, and one live reference deployment. Configurable, not bespoke — proven in one vertical, ready for any.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opportunity: customers already live in WhatsApp, but businesses still rely on app installs, static forms and call centres. Meeting them in chat removes friction and turns abandoned forms into converting funnels.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positioning: Default plus Custom. Template Creation, Marketing and Support ship to every customer. Only the application flow is custom-built — that is why onboarding a new vertical is fast.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Architecture: everything in the middle block ships out of the box. The bottom block — the flow and application logic — is configured per customer. Same platform, fast new verticals.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three default pillars in detail: Template Creation, Marketing broadcast, and Support inbox. These are identical for every customer — only the application flow changes.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hero slide: the same stateful Flow Engine powers any regulated, document-heavy application. The loan deployment is the reference, not the ceiling — insurance, clinics, KYC, financing all reuse the same shape.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journey shown is the loan example built for a Malaysian cooperative. Green steps are the same for any regulated application; amber steps are the plug-in points where customer-specific logic lives.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Six default capabilities ship to every customer: bilingual NLU, LLM fallback, broadcast, template manager, smart escalation, analytics. And every conversation can be handed to a live agent with full context.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Business value before vs after: sub-60-second response, staff time cut to a quick review, 24/7 operation, full funnel visibility and zero install. Plus content-aware reminders that chase stalled users.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377440"/>
            <a:ext cx="6400800" cy="6400800"/>
          </a:xfrm>
          <a:prstGeom prst="ellipse">
            <a:avLst/>
          </a:prstGeom>
          <a:solidFill>
            <a:srgbClr val="15374F"/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023360"/>
            <a:ext cx="3657600" cy="3657600"/>
          </a:xfrm>
          <a:prstGeom prst="ellipse">
            <a:avLst/>
          </a:prstGeom>
          <a:solidFill>
            <a:srgbClr val="0A2233"/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594360"/>
            <a:ext cx="685800" cy="685800"/>
          </a:xfrm>
          <a:prstGeom prst="roundRect">
            <a:avLst>
              <a:gd name="adj" fmla="val 24000"/>
            </a:avLst>
          </a:prstGeom>
          <a:solidFill>
            <a:srgbClr val="25D366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731520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17320" y="603504"/>
            <a:ext cx="3657600" cy="6675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 Your brand ]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40080" y="2148840"/>
            <a:ext cx="8412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WhatsApp Customer</a:t>
            </a:r>
            <a:endParaRPr lang="en-US" sz="46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Automation Platform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658368" y="4160520"/>
            <a:ext cx="7680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650" dirty="0">
                <a:solidFill>
                  <a:srgbClr val="CFE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Acquire, qualify and serve customers where they already chat — marketing, support and configurable application workflows, all WhatsApp-native.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658368" y="5440680"/>
            <a:ext cx="5120640" cy="502920"/>
          </a:xfrm>
          <a:prstGeom prst="roundRect">
            <a:avLst>
              <a:gd name="adj" fmla="val 49091"/>
            </a:avLst>
          </a:prstGeom>
          <a:solidFill>
            <a:srgbClr val="15374F"/>
          </a:solidFill>
          <a:ln w="12700">
            <a:solidFill>
              <a:srgbClr val="25D36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58368" y="5440680"/>
            <a:ext cx="5120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deployment: KAMMB cooperative loan funnel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915400" y="2468880"/>
            <a:ext cx="2606040" cy="96012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5400000">
              <a:srgbClr val="05131E">
                <a:alpha val="35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2724912"/>
            <a:ext cx="45720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9692640" y="2578608"/>
            <a:ext cx="1737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lead replied</a:t>
            </a:r>
            <a:endParaRPr lang="en-US" sz="1250" dirty="0"/>
          </a:p>
          <a:p>
            <a:pPr indent="0" marL="0">
              <a:buNone/>
            </a:pPr>
            <a:r>
              <a:rPr lang="en-US" sz="1150" dirty="0">
                <a:solidFill>
                  <a:srgbClr val="12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under 60 seconds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9464040" y="3657600"/>
            <a:ext cx="2057400" cy="777240"/>
          </a:xfrm>
          <a:prstGeom prst="roundRect">
            <a:avLst>
              <a:gd name="adj" fmla="val 16471"/>
            </a:avLst>
          </a:prstGeom>
          <a:solidFill>
            <a:srgbClr val="25D366"/>
          </a:solidFill>
          <a:ln/>
        </p:spPr>
      </p:sp>
      <p:sp>
        <p:nvSpPr>
          <p:cNvPr id="15" name="Text 11"/>
          <p:cNvSpPr/>
          <p:nvPr/>
        </p:nvSpPr>
        <p:spPr>
          <a:xfrm>
            <a:off x="9464040" y="3657600"/>
            <a:ext cx="2057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633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 e-signed ✓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2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PRODUCTION-GRADE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3268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Real, reusable, already live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3520440" cy="1234440"/>
          </a:xfrm>
          <a:prstGeom prst="roundRect">
            <a:avLst>
              <a:gd name="adj" fmla="val 8889"/>
            </a:avLst>
          </a:prstGeom>
          <a:solidFill>
            <a:srgbClr val="0F2A3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331720"/>
            <a:ext cx="548640" cy="548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45920" y="2240280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D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~20  </a:t>
            </a:r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 modules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645920" y="2670048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webhook, flows, faq, ocr, broadcast, csat, inbox…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4370832" y="2011680"/>
            <a:ext cx="3520440" cy="1234440"/>
          </a:xfrm>
          <a:prstGeom prst="roundRect">
            <a:avLst>
              <a:gd name="adj" fmla="val 8889"/>
            </a:avLst>
          </a:prstGeom>
          <a:solidFill>
            <a:srgbClr val="0F2A3F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152" y="2331720"/>
            <a:ext cx="548640" cy="5486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76672" y="2240280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D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Alembic  </a:t>
            </a:r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versioned schema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5376672" y="2670048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manual SQL migrations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8101584" y="2011680"/>
            <a:ext cx="3520440" cy="1234440"/>
          </a:xfrm>
          <a:prstGeom prst="roundRect">
            <a:avLst>
              <a:gd name="adj" fmla="val 8889"/>
            </a:avLst>
          </a:prstGeom>
          <a:solidFill>
            <a:srgbClr val="0F2A3F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904" y="2331720"/>
            <a:ext cx="548640" cy="5486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107424" y="2240280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D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pytest  </a:t>
            </a:r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test suite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9107424" y="2670048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flows, escalation, broadcast, analytics</a:t>
            </a:r>
            <a:endParaRPr lang="en-US" sz="1000" dirty="0"/>
          </a:p>
        </p:txBody>
      </p:sp>
      <p:sp>
        <p:nvSpPr>
          <p:cNvPr id="16" name="Shape 11"/>
          <p:cNvSpPr/>
          <p:nvPr/>
        </p:nvSpPr>
        <p:spPr>
          <a:xfrm>
            <a:off x="640080" y="3383280"/>
            <a:ext cx="3520440" cy="1234440"/>
          </a:xfrm>
          <a:prstGeom prst="roundRect">
            <a:avLst>
              <a:gd name="adj" fmla="val 8889"/>
            </a:avLst>
          </a:prstGeom>
          <a:solidFill>
            <a:srgbClr val="0F2A3F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3703320"/>
            <a:ext cx="548640" cy="54864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645920" y="3611880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D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Docker  </a:t>
            </a:r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one-command run</a:t>
            </a:r>
            <a:endParaRPr lang="en-US" sz="1700" dirty="0"/>
          </a:p>
        </p:txBody>
      </p:sp>
      <p:sp>
        <p:nvSpPr>
          <p:cNvPr id="19" name="Text 13"/>
          <p:cNvSpPr/>
          <p:nvPr/>
        </p:nvSpPr>
        <p:spPr>
          <a:xfrm>
            <a:off x="1645920" y="4041648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compose up = PostgreSQL + app</a:t>
            </a:r>
            <a:endParaRPr lang="en-US" sz="1000" dirty="0"/>
          </a:p>
        </p:txBody>
      </p:sp>
      <p:sp>
        <p:nvSpPr>
          <p:cNvPr id="20" name="Shape 14"/>
          <p:cNvSpPr/>
          <p:nvPr/>
        </p:nvSpPr>
        <p:spPr>
          <a:xfrm>
            <a:off x="4370832" y="3383280"/>
            <a:ext cx="3520440" cy="1234440"/>
          </a:xfrm>
          <a:prstGeom prst="roundRect">
            <a:avLst>
              <a:gd name="adj" fmla="val 8889"/>
            </a:avLst>
          </a:prstGeom>
          <a:solidFill>
            <a:srgbClr val="0F2A3F"/>
          </a:solidFill>
          <a:ln/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5152" y="3703320"/>
            <a:ext cx="548640" cy="54864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376672" y="3611880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D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Secure  </a:t>
            </a:r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default</a:t>
            </a:r>
            <a:endParaRPr lang="en-US" sz="1700" dirty="0"/>
          </a:p>
        </p:txBody>
      </p:sp>
      <p:sp>
        <p:nvSpPr>
          <p:cNvPr id="23" name="Text 16"/>
          <p:cNvSpPr/>
          <p:nvPr/>
        </p:nvSpPr>
        <p:spPr>
          <a:xfrm>
            <a:off x="5376672" y="4041648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HMAC verify, JWT, bcrypt</a:t>
            </a:r>
            <a:endParaRPr lang="en-US" sz="1000" dirty="0"/>
          </a:p>
        </p:txBody>
      </p:sp>
      <p:sp>
        <p:nvSpPr>
          <p:cNvPr id="24" name="Shape 17"/>
          <p:cNvSpPr/>
          <p:nvPr/>
        </p:nvSpPr>
        <p:spPr>
          <a:xfrm>
            <a:off x="8101584" y="3383280"/>
            <a:ext cx="3520440" cy="1234440"/>
          </a:xfrm>
          <a:prstGeom prst="roundRect">
            <a:avLst>
              <a:gd name="adj" fmla="val 8889"/>
            </a:avLst>
          </a:prstGeom>
          <a:solidFill>
            <a:srgbClr val="0F2A3F"/>
          </a:solidFill>
          <a:ln/>
        </p:spPr>
      </p:sp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5904" y="3703320"/>
            <a:ext cx="548640" cy="548640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9107424" y="3611880"/>
            <a:ext cx="2423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D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YAML  </a:t>
            </a:r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configurable flows</a:t>
            </a:r>
            <a:endParaRPr lang="en-US" sz="1700" dirty="0"/>
          </a:p>
        </p:txBody>
      </p:sp>
      <p:sp>
        <p:nvSpPr>
          <p:cNvPr id="27" name="Text 19"/>
          <p:cNvSpPr/>
          <p:nvPr/>
        </p:nvSpPr>
        <p:spPr>
          <a:xfrm>
            <a:off x="9107424" y="4041648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content/scripts.yaml, bilingual</a:t>
            </a:r>
            <a:endParaRPr lang="en-US" sz="1000" dirty="0"/>
          </a:p>
        </p:txBody>
      </p:sp>
      <p:sp>
        <p:nvSpPr>
          <p:cNvPr id="28" name="Shape 20"/>
          <p:cNvSpPr/>
          <p:nvPr/>
        </p:nvSpPr>
        <p:spPr>
          <a:xfrm>
            <a:off x="640080" y="4937760"/>
            <a:ext cx="10927080" cy="1325880"/>
          </a:xfrm>
          <a:prstGeom prst="roundRect">
            <a:avLst>
              <a:gd name="adj" fmla="val 9655"/>
            </a:avLst>
          </a:prstGeom>
          <a:solidFill>
            <a:srgbClr val="25D366"/>
          </a:solidFill>
          <a:ln/>
        </p:spPr>
      </p:sp>
      <p:sp>
        <p:nvSpPr>
          <p:cNvPr id="29" name="Text 21"/>
          <p:cNvSpPr/>
          <p:nvPr/>
        </p:nvSpPr>
        <p:spPr>
          <a:xfrm>
            <a:off x="1005840" y="507492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633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 in one vertical, ready for any.</a:t>
            </a:r>
            <a:endParaRPr lang="en-US" sz="1900" dirty="0"/>
          </a:p>
        </p:txBody>
      </p:sp>
      <p:sp>
        <p:nvSpPr>
          <p:cNvPr id="30" name="Text 22"/>
          <p:cNvSpPr/>
          <p:nvPr/>
        </p:nvSpPr>
        <p:spPr>
          <a:xfrm>
            <a:off x="1005840" y="5532120"/>
            <a:ext cx="7589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50" dirty="0">
                <a:solidFill>
                  <a:srgbClr val="0A3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Template, Marketing &amp; Support ship out of the box — we only customise the flow, so a new vertical launches in weeks, not months.</a:t>
            </a:r>
            <a:endParaRPr lang="en-US" sz="1250" dirty="0"/>
          </a:p>
        </p:txBody>
      </p:sp>
      <p:sp>
        <p:nvSpPr>
          <p:cNvPr id="31" name="Shape 23"/>
          <p:cNvSpPr/>
          <p:nvPr/>
        </p:nvSpPr>
        <p:spPr>
          <a:xfrm>
            <a:off x="8732520" y="5257800"/>
            <a:ext cx="2514600" cy="685800"/>
          </a:xfrm>
          <a:prstGeom prst="roundRect">
            <a:avLst>
              <a:gd name="adj" fmla="val 16000"/>
            </a:avLst>
          </a:prstGeom>
          <a:solidFill>
            <a:srgbClr val="0F2A3F"/>
          </a:solidFill>
          <a:ln/>
        </p:spPr>
      </p:sp>
      <p:sp>
        <p:nvSpPr>
          <p:cNvPr id="32" name="Text 24"/>
          <p:cNvSpPr/>
          <p:nvPr/>
        </p:nvSpPr>
        <p:spPr>
          <a:xfrm>
            <a:off x="8732520" y="5257800"/>
            <a:ext cx="2514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Let’s configure yours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2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3268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customers live in WhatsApp.</a:t>
            </a:r>
            <a:endParaRPr lang="en-US" sz="3100" dirty="0"/>
          </a:p>
          <a:p>
            <a:pPr indent="0" marL="0">
              <a:buNone/>
            </a:pPr>
            <a:r>
              <a:rPr lang="en-US" sz="310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intake still lives in forms.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40080" y="2148840"/>
            <a:ext cx="7498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Businesses still push people to install apps, fill static web forms, or wait on a call centre — while the conversation they’d actually respond to is one message away.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3291840"/>
            <a:ext cx="5349240" cy="2926080"/>
          </a:xfrm>
          <a:prstGeom prst="roundRect">
            <a:avLst>
              <a:gd name="adj" fmla="val 4375"/>
            </a:avLst>
          </a:prstGeom>
          <a:solidFill>
            <a:srgbClr val="F4F7FA"/>
          </a:solidFill>
          <a:ln w="12700">
            <a:solidFill>
              <a:srgbClr val="E4E9F0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" y="361188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361188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92400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old way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60120" y="42976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280160" y="4279392"/>
            <a:ext cx="44805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installs or branch visits to get started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960120" y="47548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280160" y="4736592"/>
            <a:ext cx="44805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forms that get abandoned silently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960120" y="52120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280160" y="5193792"/>
            <a:ext cx="44805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centre response measured in hours or days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960120" y="5669280"/>
            <a:ext cx="274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280160" y="5650992"/>
            <a:ext cx="44805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visibility into where people drop off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6217920" y="3291840"/>
            <a:ext cx="5349240" cy="2926080"/>
          </a:xfrm>
          <a:prstGeom prst="roundRect">
            <a:avLst>
              <a:gd name="adj" fmla="val 4375"/>
            </a:avLst>
          </a:prstGeom>
          <a:solidFill>
            <a:srgbClr val="E9F8F0"/>
          </a:solidFill>
          <a:ln w="12700">
            <a:solidFill>
              <a:srgbClr val="DCEFE4"/>
            </a:solidFill>
            <a:prstDash val="solid"/>
          </a:ln>
        </p:spPr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960" y="3611880"/>
            <a:ext cx="457200" cy="45720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132320" y="361188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28C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WhatsApp way</a:t>
            </a:r>
            <a:endParaRPr lang="en-US" sz="1900" dirty="0"/>
          </a:p>
        </p:txBody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4297680"/>
            <a:ext cx="219456" cy="219456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858000" y="4279392"/>
            <a:ext cx="4526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install — start in a chat they already use</a:t>
            </a:r>
            <a:endParaRPr lang="en-US" sz="1350" dirty="0"/>
          </a:p>
        </p:txBody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4754880"/>
            <a:ext cx="219456" cy="21945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858000" y="4736592"/>
            <a:ext cx="4526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Conversational flow that guides to completion</a:t>
            </a:r>
            <a:endParaRPr lang="en-US" sz="1350" dirty="0"/>
          </a:p>
        </p:txBody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7960" y="5212080"/>
            <a:ext cx="219456" cy="21945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858000" y="5193792"/>
            <a:ext cx="4526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reply in under 60 seconds, 24/7</a:t>
            </a:r>
            <a:endParaRPr lang="en-US" sz="1350" dirty="0"/>
          </a:p>
        </p:txBody>
      </p:sp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7960" y="5669280"/>
            <a:ext cx="219456" cy="219456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858000" y="5650992"/>
            <a:ext cx="4526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Per-step funnel analytics on every drop-off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2A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94560" y="4206240"/>
            <a:ext cx="5486400" cy="5486400"/>
          </a:xfrm>
          <a:prstGeom prst="ellipse">
            <a:avLst/>
          </a:prstGeom>
          <a:solidFill>
            <a:srgbClr val="0A223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PRODUCT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978408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Configurable, not bespoke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58368" y="1965960"/>
            <a:ext cx="8778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600" dirty="0">
                <a:solidFill>
                  <a:srgbClr val="CFE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customer gets the same powerful core out of the box. The only thing we tailor per customer is the application flow — so we launch new verticals in weeks, not months.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3063240"/>
            <a:ext cx="7498080" cy="3200400"/>
          </a:xfrm>
          <a:prstGeom prst="roundRect">
            <a:avLst>
              <a:gd name="adj" fmla="val 4000"/>
            </a:avLst>
          </a:prstGeom>
          <a:solidFill>
            <a:srgbClr val="15374F"/>
          </a:solidFill>
          <a:ln w="12700">
            <a:solidFill>
              <a:srgbClr val="23527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68680" y="2880360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5D366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28803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633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— SHIPS TO EVERYONE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960120" y="3611880"/>
            <a:ext cx="2194560" cy="2468880"/>
          </a:xfrm>
          <a:prstGeom prst="roundRect">
            <a:avLst>
              <a:gd name="adj" fmla="val 5000"/>
            </a:avLst>
          </a:prstGeom>
          <a:solidFill>
            <a:srgbClr val="0A2233"/>
          </a:solidFill>
          <a:ln/>
        </p:spPr>
      </p:sp>
      <p:sp>
        <p:nvSpPr>
          <p:cNvPr id="10" name="Shape 8"/>
          <p:cNvSpPr/>
          <p:nvPr/>
        </p:nvSpPr>
        <p:spPr>
          <a:xfrm>
            <a:off x="1737360" y="388620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E4A63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4520" y="4023360"/>
            <a:ext cx="365760" cy="36576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051560" y="461772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Template Creation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097280" y="5029200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&amp; submit templates + Flows to Meta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3383280" y="3611880"/>
            <a:ext cx="2194560" cy="2468880"/>
          </a:xfrm>
          <a:prstGeom prst="roundRect">
            <a:avLst>
              <a:gd name="adj" fmla="val 5000"/>
            </a:avLst>
          </a:prstGeom>
          <a:solidFill>
            <a:srgbClr val="0A2233"/>
          </a:solidFill>
          <a:ln/>
        </p:spPr>
      </p:sp>
      <p:sp>
        <p:nvSpPr>
          <p:cNvPr id="15" name="Shape 12"/>
          <p:cNvSpPr/>
          <p:nvPr/>
        </p:nvSpPr>
        <p:spPr>
          <a:xfrm>
            <a:off x="4160520" y="388620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E4A63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80" y="4023360"/>
            <a:ext cx="365760" cy="36576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3474720" y="461772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Marketing</a:t>
            </a:r>
            <a:endParaRPr lang="en-US" sz="1500" dirty="0"/>
          </a:p>
        </p:txBody>
      </p:sp>
      <p:sp>
        <p:nvSpPr>
          <p:cNvPr id="18" name="Text 14"/>
          <p:cNvSpPr/>
          <p:nvPr/>
        </p:nvSpPr>
        <p:spPr>
          <a:xfrm>
            <a:off x="3520440" y="5029200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upload → broadcast with tracking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5806440" y="3611880"/>
            <a:ext cx="2194560" cy="2468880"/>
          </a:xfrm>
          <a:prstGeom prst="roundRect">
            <a:avLst>
              <a:gd name="adj" fmla="val 5000"/>
            </a:avLst>
          </a:prstGeom>
          <a:solidFill>
            <a:srgbClr val="0A2233"/>
          </a:solidFill>
          <a:ln/>
        </p:spPr>
      </p:sp>
      <p:sp>
        <p:nvSpPr>
          <p:cNvPr id="20" name="Shape 16"/>
          <p:cNvSpPr/>
          <p:nvPr/>
        </p:nvSpPr>
        <p:spPr>
          <a:xfrm>
            <a:off x="6583680" y="388620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E4A63"/>
          </a:solidFill>
          <a:ln/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0" y="4023360"/>
            <a:ext cx="365760" cy="36576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5897880" y="461772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Support</a:t>
            </a:r>
            <a:endParaRPr lang="en-US" sz="1500" dirty="0"/>
          </a:p>
        </p:txBody>
      </p:sp>
      <p:sp>
        <p:nvSpPr>
          <p:cNvPr id="23" name="Text 18"/>
          <p:cNvSpPr/>
          <p:nvPr/>
        </p:nvSpPr>
        <p:spPr>
          <a:xfrm>
            <a:off x="5943600" y="5029200"/>
            <a:ext cx="1920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inbox, FAQ + escalation</a:t>
            </a:r>
            <a:endParaRPr lang="en-US" sz="1050" dirty="0"/>
          </a:p>
        </p:txBody>
      </p:sp>
      <p:sp>
        <p:nvSpPr>
          <p:cNvPr id="24" name="Shape 19"/>
          <p:cNvSpPr/>
          <p:nvPr/>
        </p:nvSpPr>
        <p:spPr>
          <a:xfrm>
            <a:off x="8366760" y="3063240"/>
            <a:ext cx="3154680" cy="3200400"/>
          </a:xfrm>
          <a:prstGeom prst="roundRect">
            <a:avLst>
              <a:gd name="adj" fmla="val 4058"/>
            </a:avLst>
          </a:prstGeom>
          <a:solidFill>
            <a:srgbClr val="15374F"/>
          </a:solidFill>
          <a:ln w="19050">
            <a:solidFill>
              <a:srgbClr val="B45309"/>
            </a:solidFill>
            <a:prstDash val="solid"/>
          </a:ln>
        </p:spPr>
      </p:sp>
      <p:sp>
        <p:nvSpPr>
          <p:cNvPr id="25" name="Shape 20"/>
          <p:cNvSpPr/>
          <p:nvPr/>
        </p:nvSpPr>
        <p:spPr>
          <a:xfrm>
            <a:off x="8595360" y="2880360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B45309"/>
          </a:solidFill>
          <a:ln/>
        </p:spPr>
      </p:sp>
      <p:sp>
        <p:nvSpPr>
          <p:cNvPr id="26" name="Text 21"/>
          <p:cNvSpPr/>
          <p:nvPr/>
        </p:nvSpPr>
        <p:spPr>
          <a:xfrm>
            <a:off x="8595360" y="288036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— PER CUSTOMER</a:t>
            </a:r>
            <a:endParaRPr lang="en-US" sz="900" dirty="0"/>
          </a:p>
        </p:txBody>
      </p:sp>
      <p:pic>
        <p:nvPicPr>
          <p:cNvPr id="2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0" y="3703320"/>
            <a:ext cx="502920" cy="50292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8595360" y="4297680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 Flow Engine</a:t>
            </a:r>
            <a:endParaRPr lang="en-US" sz="1600" dirty="0"/>
          </a:p>
        </p:txBody>
      </p:sp>
      <p:sp>
        <p:nvSpPr>
          <p:cNvPr id="29" name="Text 23"/>
          <p:cNvSpPr/>
          <p:nvPr/>
        </p:nvSpPr>
        <p:spPr>
          <a:xfrm>
            <a:off x="8595360" y="493776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EF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stateful, multi-step workflow that captures whatever you need to qualify or onboard a user.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2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3268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platform, two layers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don’t rebuild the platform per customer — we configure the conversation.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822960" y="2606040"/>
            <a:ext cx="10515600" cy="640080"/>
          </a:xfrm>
          <a:prstGeom prst="roundRect">
            <a:avLst>
              <a:gd name="adj" fmla="val 20000"/>
            </a:avLst>
          </a:prstGeom>
          <a:solidFill>
            <a:srgbClr val="0F2A3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1560" y="2715768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260604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Business Cloud API  ·  webhook + template messaging  ·  the single channel customers touch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822960" y="3429000"/>
            <a:ext cx="10515600" cy="1600200"/>
          </a:xfrm>
          <a:prstGeom prst="roundRect">
            <a:avLst>
              <a:gd name="adj" fmla="val 8000"/>
            </a:avLst>
          </a:prstGeom>
          <a:solidFill>
            <a:srgbClr val="E9F8F0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97280" y="3566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2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PLATFORM  ·  out of the box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1097280" y="4023360"/>
            <a:ext cx="160020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143000" y="4023360"/>
            <a:ext cx="1508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2A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Manager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2834640" y="4023360"/>
            <a:ext cx="160020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880360" y="4023360"/>
            <a:ext cx="1508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2A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Broadcast / Marketing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572000" y="4023360"/>
            <a:ext cx="160020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617720" y="4023360"/>
            <a:ext cx="1508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2A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Inbox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309360" y="4023360"/>
            <a:ext cx="160020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355080" y="4023360"/>
            <a:ext cx="1508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2A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Bilingual FAQ + LLM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046720" y="4023360"/>
            <a:ext cx="160020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092440" y="4023360"/>
            <a:ext cx="1508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2A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Escalation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9784080" y="4023360"/>
            <a:ext cx="1600200" cy="777240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29800" y="4023360"/>
            <a:ext cx="1508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2A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Analytics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822960" y="5212080"/>
            <a:ext cx="10515600" cy="1280160"/>
          </a:xfrm>
          <a:prstGeom prst="roundRect">
            <a:avLst>
              <a:gd name="adj" fmla="val 10000"/>
            </a:avLst>
          </a:prstGeom>
          <a:solidFill>
            <a:srgbClr val="0F2A3F"/>
          </a:solidFill>
          <a:ln w="19050">
            <a:solidFill>
              <a:srgbClr val="B45309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97280" y="53492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EF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CUSTOMIZABLE LAYER  ·  built per customer</a:t>
            </a:r>
            <a:endParaRPr lang="en-US" sz="1100" dirty="0"/>
          </a:p>
        </p:txBody>
      </p:sp>
      <p:pic>
        <p:nvPicPr>
          <p:cNvPr id="2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5760720"/>
            <a:ext cx="457200" cy="457200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1645920" y="5742432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 Flow Engine</a:t>
            </a:r>
            <a:endParaRPr lang="en-US" sz="1500" dirty="0"/>
          </a:p>
        </p:txBody>
      </p:sp>
      <p:sp>
        <p:nvSpPr>
          <p:cNvPr id="26" name="Shape 22"/>
          <p:cNvSpPr/>
          <p:nvPr/>
        </p:nvSpPr>
        <p:spPr>
          <a:xfrm>
            <a:off x="4754880" y="5742432"/>
            <a:ext cx="1572768" cy="548640"/>
          </a:xfrm>
          <a:prstGeom prst="roundRect">
            <a:avLst>
              <a:gd name="adj" fmla="val 16667"/>
            </a:avLst>
          </a:prstGeom>
          <a:solidFill>
            <a:srgbClr val="15374F"/>
          </a:solidFill>
          <a:ln w="12700">
            <a:solidFill>
              <a:srgbClr val="3A6B49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4782312" y="5742432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questions</a:t>
            </a:r>
            <a:endParaRPr lang="en-US" sz="950" dirty="0"/>
          </a:p>
        </p:txBody>
      </p:sp>
      <p:sp>
        <p:nvSpPr>
          <p:cNvPr id="28" name="Shape 24"/>
          <p:cNvSpPr/>
          <p:nvPr/>
        </p:nvSpPr>
        <p:spPr>
          <a:xfrm>
            <a:off x="6419088" y="5742432"/>
            <a:ext cx="1572768" cy="548640"/>
          </a:xfrm>
          <a:prstGeom prst="roundRect">
            <a:avLst>
              <a:gd name="adj" fmla="val 16667"/>
            </a:avLst>
          </a:prstGeom>
          <a:solidFill>
            <a:srgbClr val="15374F"/>
          </a:solidFill>
          <a:ln w="12700">
            <a:solidFill>
              <a:srgbClr val="3A6B49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6446520" y="5742432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/ OCR rules</a:t>
            </a:r>
            <a:endParaRPr lang="en-US" sz="950" dirty="0"/>
          </a:p>
        </p:txBody>
      </p:sp>
      <p:sp>
        <p:nvSpPr>
          <p:cNvPr id="30" name="Shape 26"/>
          <p:cNvSpPr/>
          <p:nvPr/>
        </p:nvSpPr>
        <p:spPr>
          <a:xfrm>
            <a:off x="8083296" y="5742432"/>
            <a:ext cx="1572768" cy="548640"/>
          </a:xfrm>
          <a:prstGeom prst="roundRect">
            <a:avLst>
              <a:gd name="adj" fmla="val 16667"/>
            </a:avLst>
          </a:prstGeom>
          <a:solidFill>
            <a:srgbClr val="15374F"/>
          </a:solidFill>
          <a:ln w="12700">
            <a:solidFill>
              <a:srgbClr val="3A6B49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8110728" y="5742432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Integrations &amp; scoring</a:t>
            </a:r>
            <a:endParaRPr lang="en-US" sz="950" dirty="0"/>
          </a:p>
        </p:txBody>
      </p:sp>
      <p:sp>
        <p:nvSpPr>
          <p:cNvPr id="32" name="Shape 28"/>
          <p:cNvSpPr/>
          <p:nvPr/>
        </p:nvSpPr>
        <p:spPr>
          <a:xfrm>
            <a:off x="9747504" y="5742432"/>
            <a:ext cx="1572768" cy="548640"/>
          </a:xfrm>
          <a:prstGeom prst="roundRect">
            <a:avLst>
              <a:gd name="adj" fmla="val 16667"/>
            </a:avLst>
          </a:prstGeom>
          <a:solidFill>
            <a:srgbClr val="15374F"/>
          </a:solidFill>
          <a:ln w="12700">
            <a:solidFill>
              <a:srgbClr val="3A6B49"/>
            </a:solidFill>
            <a:prstDash val="solid"/>
          </a:ln>
        </p:spPr>
      </p:sp>
      <p:sp>
        <p:nvSpPr>
          <p:cNvPr id="33" name="Text 29"/>
          <p:cNvSpPr/>
          <p:nvPr/>
        </p:nvSpPr>
        <p:spPr>
          <a:xfrm>
            <a:off x="9774936" y="5742432"/>
            <a:ext cx="15179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E-sign consent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2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EVERY CUSTOMER GETS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3268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product pillars, shipped by default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2057400"/>
            <a:ext cx="3520440" cy="4023360"/>
          </a:xfrm>
          <a:prstGeom prst="roundRect">
            <a:avLst>
              <a:gd name="adj" fmla="val 3636"/>
            </a:avLst>
          </a:prstGeom>
          <a:solidFill>
            <a:srgbClr val="F3FBF7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2377440"/>
            <a:ext cx="822960" cy="822960"/>
          </a:xfrm>
          <a:prstGeom prst="roundRect">
            <a:avLst>
              <a:gd name="adj" fmla="val 50000"/>
            </a:avLst>
          </a:prstGeom>
          <a:solidFill>
            <a:srgbClr val="E9F8F0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1288" y="257860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32918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Template Creation</a:t>
            </a:r>
            <a:endParaRPr lang="en-US" sz="17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3886200"/>
            <a:ext cx="201168" cy="2011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52728" y="3822192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templates &amp; interactive Flows</a:t>
            </a:r>
            <a:endParaRPr lang="en-US" sz="12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4453128"/>
            <a:ext cx="201168" cy="20116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52728" y="4389120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to Meta &amp; poll approval in-app</a:t>
            </a:r>
            <a:endParaRPr lang="en-US" sz="12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5020056"/>
            <a:ext cx="201168" cy="2011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252728" y="4956048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templates + Flows from the UI</a:t>
            </a:r>
            <a:endParaRPr lang="en-US" sz="12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5586984"/>
            <a:ext cx="201168" cy="20116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252728" y="5522976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Bilingual content (EN / BM / any)</a:t>
            </a:r>
            <a:endParaRPr lang="en-US" sz="1200" dirty="0"/>
          </a:p>
        </p:txBody>
      </p:sp>
      <p:sp>
        <p:nvSpPr>
          <p:cNvPr id="16" name="Shape 9"/>
          <p:cNvSpPr/>
          <p:nvPr/>
        </p:nvSpPr>
        <p:spPr>
          <a:xfrm>
            <a:off x="4370832" y="2057400"/>
            <a:ext cx="3520440" cy="4023360"/>
          </a:xfrm>
          <a:prstGeom prst="roundRect">
            <a:avLst>
              <a:gd name="adj" fmla="val 3636"/>
            </a:avLst>
          </a:prstGeom>
          <a:solidFill>
            <a:srgbClr val="F3FBF7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17" name="Shape 10"/>
          <p:cNvSpPr/>
          <p:nvPr/>
        </p:nvSpPr>
        <p:spPr>
          <a:xfrm>
            <a:off x="4690872" y="2377440"/>
            <a:ext cx="822960" cy="822960"/>
          </a:xfrm>
          <a:prstGeom prst="roundRect">
            <a:avLst>
              <a:gd name="adj" fmla="val 50000"/>
            </a:avLst>
          </a:prstGeom>
          <a:solidFill>
            <a:srgbClr val="E9F8F0"/>
          </a:solidFill>
          <a:ln/>
        </p:spPr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2040" y="2578608"/>
            <a:ext cx="420624" cy="420624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4690872" y="32918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Marketing (Broadcast)</a:t>
            </a:r>
            <a:endParaRPr lang="en-US" sz="1700" dirty="0"/>
          </a:p>
        </p:txBody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0872" y="3886200"/>
            <a:ext cx="201168" cy="201168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4983480" y="3822192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upload → preview → send</a:t>
            </a:r>
            <a:endParaRPr lang="en-US" sz="1200" dirty="0"/>
          </a:p>
        </p:txBody>
      </p:sp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0872" y="4453128"/>
            <a:ext cx="201168" cy="201168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4983480" y="4389120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Per-recipient delivery tracking</a:t>
            </a:r>
            <a:endParaRPr lang="en-US" sz="1200" dirty="0"/>
          </a:p>
        </p:txBody>
      </p:sp>
      <p:pic>
        <p:nvPicPr>
          <p:cNvPr id="2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0872" y="5020056"/>
            <a:ext cx="201168" cy="201168"/>
          </a:xfrm>
          <a:prstGeom prst="rect">
            <a:avLst/>
          </a:prstGeom>
        </p:spPr>
      </p:pic>
      <p:sp>
        <p:nvSpPr>
          <p:cNvPr id="25" name="Text 14"/>
          <p:cNvSpPr/>
          <p:nvPr/>
        </p:nvSpPr>
        <p:spPr>
          <a:xfrm>
            <a:off x="4983480" y="4956048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+ drip campaigns</a:t>
            </a:r>
            <a:endParaRPr lang="en-US" sz="1200" dirty="0"/>
          </a:p>
        </p:txBody>
      </p:sp>
      <p:pic>
        <p:nvPicPr>
          <p:cNvPr id="2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0872" y="5586984"/>
            <a:ext cx="201168" cy="201168"/>
          </a:xfrm>
          <a:prstGeom prst="rect">
            <a:avLst/>
          </a:prstGeom>
        </p:spPr>
      </p:pic>
      <p:sp>
        <p:nvSpPr>
          <p:cNvPr id="27" name="Text 15"/>
          <p:cNvSpPr/>
          <p:nvPr/>
        </p:nvSpPr>
        <p:spPr>
          <a:xfrm>
            <a:off x="4983480" y="5522976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Drop-off &amp; engagement analytics</a:t>
            </a:r>
            <a:endParaRPr lang="en-US" sz="1200" dirty="0"/>
          </a:p>
        </p:txBody>
      </p:sp>
      <p:sp>
        <p:nvSpPr>
          <p:cNvPr id="28" name="Shape 16"/>
          <p:cNvSpPr/>
          <p:nvPr/>
        </p:nvSpPr>
        <p:spPr>
          <a:xfrm>
            <a:off x="8101584" y="2057400"/>
            <a:ext cx="3520440" cy="4023360"/>
          </a:xfrm>
          <a:prstGeom prst="roundRect">
            <a:avLst>
              <a:gd name="adj" fmla="val 3636"/>
            </a:avLst>
          </a:prstGeom>
          <a:solidFill>
            <a:srgbClr val="F3FBF7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29" name="Shape 17"/>
          <p:cNvSpPr/>
          <p:nvPr/>
        </p:nvSpPr>
        <p:spPr>
          <a:xfrm>
            <a:off x="8421624" y="2377440"/>
            <a:ext cx="822960" cy="822960"/>
          </a:xfrm>
          <a:prstGeom prst="roundRect">
            <a:avLst>
              <a:gd name="adj" fmla="val 50000"/>
            </a:avLst>
          </a:prstGeom>
          <a:solidFill>
            <a:srgbClr val="E9F8F0"/>
          </a:solidFill>
          <a:ln/>
        </p:spPr>
      </p:sp>
      <p:pic>
        <p:nvPicPr>
          <p:cNvPr id="30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22792" y="2578608"/>
            <a:ext cx="420624" cy="420624"/>
          </a:xfrm>
          <a:prstGeom prst="rect">
            <a:avLst/>
          </a:prstGeom>
        </p:spPr>
      </p:pic>
      <p:sp>
        <p:nvSpPr>
          <p:cNvPr id="31" name="Text 18"/>
          <p:cNvSpPr/>
          <p:nvPr/>
        </p:nvSpPr>
        <p:spPr>
          <a:xfrm>
            <a:off x="8421624" y="32918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Support (Inbox)</a:t>
            </a:r>
            <a:endParaRPr lang="en-US" sz="1700" dirty="0"/>
          </a:p>
        </p:txBody>
      </p:sp>
      <p:pic>
        <p:nvPicPr>
          <p:cNvPr id="32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21624" y="3886200"/>
            <a:ext cx="201168" cy="201168"/>
          </a:xfrm>
          <a:prstGeom prst="rect">
            <a:avLst/>
          </a:prstGeom>
        </p:spPr>
      </p:pic>
      <p:sp>
        <p:nvSpPr>
          <p:cNvPr id="33" name="Text 19"/>
          <p:cNvSpPr/>
          <p:nvPr/>
        </p:nvSpPr>
        <p:spPr>
          <a:xfrm>
            <a:off x="8714232" y="3822192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escalation queue</a:t>
            </a:r>
            <a:endParaRPr lang="en-US" sz="1200" dirty="0"/>
          </a:p>
        </p:txBody>
      </p:sp>
      <p:pic>
        <p:nvPicPr>
          <p:cNvPr id="3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21624" y="4453128"/>
            <a:ext cx="201168" cy="201168"/>
          </a:xfrm>
          <a:prstGeom prst="rect">
            <a:avLst/>
          </a:prstGeom>
        </p:spPr>
      </p:pic>
      <p:sp>
        <p:nvSpPr>
          <p:cNvPr id="35" name="Text 20"/>
          <p:cNvSpPr/>
          <p:nvPr/>
        </p:nvSpPr>
        <p:spPr>
          <a:xfrm>
            <a:off x="8714232" y="4389120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 / assign / reply in 24h window</a:t>
            </a:r>
            <a:endParaRPr lang="en-US" sz="1200" dirty="0"/>
          </a:p>
        </p:txBody>
      </p:sp>
      <p:pic>
        <p:nvPicPr>
          <p:cNvPr id="36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21624" y="5020056"/>
            <a:ext cx="201168" cy="201168"/>
          </a:xfrm>
          <a:prstGeom prst="rect">
            <a:avLst/>
          </a:prstGeom>
        </p:spPr>
      </p:pic>
      <p:sp>
        <p:nvSpPr>
          <p:cNvPr id="37" name="Text 21"/>
          <p:cNvSpPr/>
          <p:nvPr/>
        </p:nvSpPr>
        <p:spPr>
          <a:xfrm>
            <a:off x="8714232" y="4956048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Urgency tags + full chat history</a:t>
            </a:r>
            <a:endParaRPr lang="en-US" sz="1200" dirty="0"/>
          </a:p>
        </p:txBody>
      </p:sp>
      <p:pic>
        <p:nvPicPr>
          <p:cNvPr id="38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21624" y="5586984"/>
            <a:ext cx="201168" cy="201168"/>
          </a:xfrm>
          <a:prstGeom prst="rect">
            <a:avLst/>
          </a:prstGeom>
        </p:spPr>
      </p:pic>
      <p:sp>
        <p:nvSpPr>
          <p:cNvPr id="39" name="Text 22"/>
          <p:cNvSpPr/>
          <p:nvPr/>
        </p:nvSpPr>
        <p:spPr>
          <a:xfrm>
            <a:off x="8714232" y="5522976"/>
            <a:ext cx="2697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CSAT auto-prompt on resolution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2A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560320"/>
            <a:ext cx="5943600" cy="5943600"/>
          </a:xfrm>
          <a:prstGeom prst="ellipse">
            <a:avLst/>
          </a:prstGeom>
          <a:solidFill>
            <a:srgbClr val="0A223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DIFFERENTIATOR ★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978408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Flow Engine, any vertical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58368" y="192024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CFE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Whatever you’re capturing — a signature, an ID photo, a booking slot — the engine is the same. We just configure the questions, the documents, and the integrations.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3063240"/>
            <a:ext cx="3520440" cy="1417320"/>
          </a:xfrm>
          <a:prstGeom prst="roundRect">
            <a:avLst>
              <a:gd name="adj" fmla="val 7742"/>
            </a:avLst>
          </a:prstGeom>
          <a:solidFill>
            <a:srgbClr val="1B4A31"/>
          </a:solidFill>
          <a:ln w="19050">
            <a:solidFill>
              <a:srgbClr val="25D36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96112" y="3383280"/>
            <a:ext cx="777240" cy="777240"/>
          </a:xfrm>
          <a:prstGeom prst="roundRect">
            <a:avLst>
              <a:gd name="adj" fmla="val 49412"/>
            </a:avLst>
          </a:prstGeom>
          <a:solidFill>
            <a:srgbClr val="0A2233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8992" y="3566160"/>
            <a:ext cx="411480" cy="41148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783080" y="335584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Loan / Cooperative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783080" y="381304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KAMMB reference deployment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370832" y="3063240"/>
            <a:ext cx="3520440" cy="1417320"/>
          </a:xfrm>
          <a:prstGeom prst="roundRect">
            <a:avLst>
              <a:gd name="adj" fmla="val 7742"/>
            </a:avLst>
          </a:prstGeom>
          <a:solidFill>
            <a:srgbClr val="15374F"/>
          </a:solidFill>
          <a:ln w="12700">
            <a:solidFill>
              <a:srgbClr val="235272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626864" y="3383280"/>
            <a:ext cx="777240" cy="777240"/>
          </a:xfrm>
          <a:prstGeom prst="roundRect">
            <a:avLst>
              <a:gd name="adj" fmla="val 49412"/>
            </a:avLst>
          </a:prstGeom>
          <a:solidFill>
            <a:srgbClr val="0A2233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744" y="3566160"/>
            <a:ext cx="411480" cy="41148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513832" y="335584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Insurance onboarding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5513832" y="381304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issuance &amp; KYC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8101584" y="3063240"/>
            <a:ext cx="3520440" cy="1417320"/>
          </a:xfrm>
          <a:prstGeom prst="roundRect">
            <a:avLst>
              <a:gd name="adj" fmla="val 7742"/>
            </a:avLst>
          </a:prstGeom>
          <a:solidFill>
            <a:srgbClr val="15374F"/>
          </a:solidFill>
          <a:ln w="12700">
            <a:solidFill>
              <a:srgbClr val="235272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8357616" y="3383280"/>
            <a:ext cx="777240" cy="777240"/>
          </a:xfrm>
          <a:prstGeom prst="roundRect">
            <a:avLst>
              <a:gd name="adj" fmla="val 49412"/>
            </a:avLst>
          </a:prstGeom>
          <a:solidFill>
            <a:srgbClr val="0A2233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0496" y="3566160"/>
            <a:ext cx="411480" cy="41148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9244584" y="335584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 booking</a:t>
            </a:r>
            <a:endParaRPr lang="en-US" sz="1450" dirty="0"/>
          </a:p>
        </p:txBody>
      </p:sp>
      <p:sp>
        <p:nvSpPr>
          <p:cNvPr id="20" name="Text 15"/>
          <p:cNvSpPr/>
          <p:nvPr/>
        </p:nvSpPr>
        <p:spPr>
          <a:xfrm>
            <a:off x="9244584" y="381304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Appointments + intake forms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640080" y="4663440"/>
            <a:ext cx="3520440" cy="1417320"/>
          </a:xfrm>
          <a:prstGeom prst="roundRect">
            <a:avLst>
              <a:gd name="adj" fmla="val 7742"/>
            </a:avLst>
          </a:prstGeom>
          <a:solidFill>
            <a:srgbClr val="15374F"/>
          </a:solidFill>
          <a:ln w="12700">
            <a:solidFill>
              <a:srgbClr val="235272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896112" y="4983480"/>
            <a:ext cx="777240" cy="777240"/>
          </a:xfrm>
          <a:prstGeom prst="roundRect">
            <a:avLst>
              <a:gd name="adj" fmla="val 49412"/>
            </a:avLst>
          </a:prstGeom>
          <a:solidFill>
            <a:srgbClr val="0A2233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92" y="5166360"/>
            <a:ext cx="411480" cy="41148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783080" y="495604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Member onboarding</a:t>
            </a:r>
            <a:endParaRPr lang="en-US" sz="1450" dirty="0"/>
          </a:p>
        </p:txBody>
      </p:sp>
      <p:sp>
        <p:nvSpPr>
          <p:cNvPr id="25" name="Text 19"/>
          <p:cNvSpPr/>
          <p:nvPr/>
        </p:nvSpPr>
        <p:spPr>
          <a:xfrm>
            <a:off x="1783080" y="541324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&amp; enrolment</a:t>
            </a:r>
            <a:endParaRPr lang="en-US" sz="1100" dirty="0"/>
          </a:p>
        </p:txBody>
      </p:sp>
      <p:sp>
        <p:nvSpPr>
          <p:cNvPr id="26" name="Shape 20"/>
          <p:cNvSpPr/>
          <p:nvPr/>
        </p:nvSpPr>
        <p:spPr>
          <a:xfrm>
            <a:off x="4370832" y="4663440"/>
            <a:ext cx="3520440" cy="1417320"/>
          </a:xfrm>
          <a:prstGeom prst="roundRect">
            <a:avLst>
              <a:gd name="adj" fmla="val 7742"/>
            </a:avLst>
          </a:prstGeom>
          <a:solidFill>
            <a:srgbClr val="15374F"/>
          </a:solidFill>
          <a:ln w="12700">
            <a:solidFill>
              <a:srgbClr val="235272"/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4626864" y="4983480"/>
            <a:ext cx="777240" cy="777240"/>
          </a:xfrm>
          <a:prstGeom prst="roundRect">
            <a:avLst>
              <a:gd name="adj" fmla="val 49412"/>
            </a:avLst>
          </a:prstGeom>
          <a:solidFill>
            <a:srgbClr val="0A2233"/>
          </a:solidFill>
          <a:ln/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9744" y="5166360"/>
            <a:ext cx="411480" cy="411480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5513832" y="495604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KYC / identity</a:t>
            </a:r>
            <a:endParaRPr lang="en-US" sz="1450" dirty="0"/>
          </a:p>
        </p:txBody>
      </p:sp>
      <p:sp>
        <p:nvSpPr>
          <p:cNvPr id="30" name="Text 23"/>
          <p:cNvSpPr/>
          <p:nvPr/>
        </p:nvSpPr>
        <p:spPr>
          <a:xfrm>
            <a:off x="5513832" y="541324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 funnels</a:t>
            </a:r>
            <a:endParaRPr lang="en-US" sz="1100" dirty="0"/>
          </a:p>
        </p:txBody>
      </p:sp>
      <p:sp>
        <p:nvSpPr>
          <p:cNvPr id="31" name="Shape 24"/>
          <p:cNvSpPr/>
          <p:nvPr/>
        </p:nvSpPr>
        <p:spPr>
          <a:xfrm>
            <a:off x="8101584" y="4663440"/>
            <a:ext cx="3520440" cy="1417320"/>
          </a:xfrm>
          <a:prstGeom prst="roundRect">
            <a:avLst>
              <a:gd name="adj" fmla="val 7742"/>
            </a:avLst>
          </a:prstGeom>
          <a:solidFill>
            <a:srgbClr val="15374F"/>
          </a:solidFill>
          <a:ln w="12700">
            <a:solidFill>
              <a:srgbClr val="235272"/>
            </a:solidFill>
            <a:prstDash val="solid"/>
          </a:ln>
        </p:spPr>
      </p:sp>
      <p:sp>
        <p:nvSpPr>
          <p:cNvPr id="32" name="Shape 25"/>
          <p:cNvSpPr/>
          <p:nvPr/>
        </p:nvSpPr>
        <p:spPr>
          <a:xfrm>
            <a:off x="8357616" y="4983480"/>
            <a:ext cx="777240" cy="777240"/>
          </a:xfrm>
          <a:prstGeom prst="roundRect">
            <a:avLst>
              <a:gd name="adj" fmla="val 49412"/>
            </a:avLst>
          </a:prstGeom>
          <a:solidFill>
            <a:srgbClr val="0A2233"/>
          </a:solidFill>
          <a:ln/>
        </p:spPr>
      </p:sp>
      <p:pic>
        <p:nvPicPr>
          <p:cNvPr id="3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0496" y="5166360"/>
            <a:ext cx="411480" cy="411480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9244584" y="495604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Vehicle financing</a:t>
            </a:r>
            <a:endParaRPr lang="en-US" sz="1450" dirty="0"/>
          </a:p>
        </p:txBody>
      </p:sp>
      <p:sp>
        <p:nvSpPr>
          <p:cNvPr id="35" name="Text 27"/>
          <p:cNvSpPr/>
          <p:nvPr/>
        </p:nvSpPr>
        <p:spPr>
          <a:xfrm>
            <a:off x="9244584" y="541324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Hire-purchase pre-qual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2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FLOW WORKS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3268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configurable application journey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loan application flow, as built for a Malaysian cooperative. Swap the labels and the same shape fits any vertical.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697480"/>
            <a:ext cx="1700784" cy="283464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CEFE4"/>
            </a:solidFill>
            <a:prstDash val="solid"/>
          </a:ln>
          <a:effectLst>
            <a:outerShdw sx="100000" sy="100000" kx="0" ky="0" algn="bl" rotWithShape="0" blurRad="63500" dist="25400" dir="5400000">
              <a:srgbClr val="C9D6E0">
                <a:alpha val="5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188720" y="297180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28C4B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2971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3749040"/>
            <a:ext cx="151790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Start on WhatsApp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49808" y="4480560"/>
            <a:ext cx="148132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install, instant reply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487168" y="2697480"/>
            <a:ext cx="1700784" cy="283464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CEFE4"/>
            </a:solidFill>
            <a:prstDash val="solid"/>
          </a:ln>
          <a:effectLst>
            <a:outerShdw sx="100000" sy="100000" kx="0" ky="0" algn="bl" rotWithShape="0" blurRad="63500" dist="25400" dir="5400000">
              <a:srgbClr val="C9D6E0">
                <a:alpha val="5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035808" y="297180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28C4B"/>
          </a:solidFill>
          <a:ln/>
        </p:spPr>
      </p:sp>
      <p:sp>
        <p:nvSpPr>
          <p:cNvPr id="12" name="Text 10"/>
          <p:cNvSpPr/>
          <p:nvPr/>
        </p:nvSpPr>
        <p:spPr>
          <a:xfrm>
            <a:off x="3035808" y="2971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578608" y="3749040"/>
            <a:ext cx="151790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Eligibility check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2596896" y="4480560"/>
            <a:ext cx="148132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Qualify in a few questions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334256" y="2697480"/>
            <a:ext cx="1700784" cy="283464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9050">
            <a:solidFill>
              <a:srgbClr val="B45309"/>
            </a:solidFill>
            <a:prstDash val="solid"/>
          </a:ln>
          <a:effectLst>
            <a:outerShdw sx="100000" sy="100000" kx="0" ky="0" algn="bl" rotWithShape="0" blurRad="63500" dist="25400" dir="5400000">
              <a:srgbClr val="C9D6E0">
                <a:alpha val="5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882896" y="297180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B45309"/>
          </a:solidFill>
          <a:ln/>
        </p:spPr>
      </p:sp>
      <p:sp>
        <p:nvSpPr>
          <p:cNvPr id="17" name="Text 15"/>
          <p:cNvSpPr/>
          <p:nvPr/>
        </p:nvSpPr>
        <p:spPr>
          <a:xfrm>
            <a:off x="4882896" y="2971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4425696" y="3749040"/>
            <a:ext cx="151790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Capture details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443984" y="4480560"/>
            <a:ext cx="148132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fields — plug-in point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425696" y="5184648"/>
            <a:ext cx="15179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configurable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181344" y="2697480"/>
            <a:ext cx="1700784" cy="283464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9050">
            <a:solidFill>
              <a:srgbClr val="B45309"/>
            </a:solidFill>
            <a:prstDash val="solid"/>
          </a:ln>
          <a:effectLst>
            <a:outerShdw sx="100000" sy="100000" kx="0" ky="0" algn="bl" rotWithShape="0" blurRad="63500" dist="25400" dir="5400000">
              <a:srgbClr val="C9D6E0">
                <a:alpha val="5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729984" y="297180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B45309"/>
          </a:solidFill>
          <a:ln/>
        </p:spPr>
      </p:sp>
      <p:sp>
        <p:nvSpPr>
          <p:cNvPr id="23" name="Text 21"/>
          <p:cNvSpPr/>
          <p:nvPr/>
        </p:nvSpPr>
        <p:spPr>
          <a:xfrm>
            <a:off x="6729984" y="2971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6272784" y="3749040"/>
            <a:ext cx="151790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Documents + OCR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6291072" y="4480560"/>
            <a:ext cx="148132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 photo read automatically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272784" y="5184648"/>
            <a:ext cx="15179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configurable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8028432" y="2697480"/>
            <a:ext cx="1700784" cy="283464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CEFE4"/>
            </a:solidFill>
            <a:prstDash val="solid"/>
          </a:ln>
          <a:effectLst>
            <a:outerShdw sx="100000" sy="100000" kx="0" ky="0" algn="bl" rotWithShape="0" blurRad="63500" dist="25400" dir="5400000">
              <a:srgbClr val="C9D6E0">
                <a:alpha val="5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8577072" y="297180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28C4B"/>
          </a:solidFill>
          <a:ln/>
        </p:spPr>
      </p:sp>
      <p:sp>
        <p:nvSpPr>
          <p:cNvPr id="29" name="Text 27"/>
          <p:cNvSpPr/>
          <p:nvPr/>
        </p:nvSpPr>
        <p:spPr>
          <a:xfrm>
            <a:off x="8577072" y="2971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8119872" y="3749040"/>
            <a:ext cx="151790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E-sign consent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8138160" y="4480560"/>
            <a:ext cx="148132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Legally-binding, digital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9875520" y="2697480"/>
            <a:ext cx="1700784" cy="283464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CEFE4"/>
            </a:solidFill>
            <a:prstDash val="solid"/>
          </a:ln>
          <a:effectLst>
            <a:outerShdw sx="100000" sy="100000" kx="0" ky="0" algn="bl" rotWithShape="0" blurRad="63500" dist="25400" dir="5400000">
              <a:srgbClr val="C9D6E0">
                <a:alpha val="50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10424160" y="297180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28C4B"/>
          </a:solidFill>
          <a:ln/>
        </p:spPr>
      </p:sp>
      <p:sp>
        <p:nvSpPr>
          <p:cNvPr id="34" name="Text 32"/>
          <p:cNvSpPr/>
          <p:nvPr/>
        </p:nvSpPr>
        <p:spPr>
          <a:xfrm>
            <a:off x="10424160" y="2971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000" dirty="0"/>
          </a:p>
        </p:txBody>
      </p:sp>
      <p:sp>
        <p:nvSpPr>
          <p:cNvPr id="35" name="Text 33"/>
          <p:cNvSpPr/>
          <p:nvPr/>
        </p:nvSpPr>
        <p:spPr>
          <a:xfrm>
            <a:off x="9966960" y="3749040"/>
            <a:ext cx="151790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Submitted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9985248" y="4480560"/>
            <a:ext cx="148132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to agent review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7772400" y="5806440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128C4B"/>
          </a:solidFill>
          <a:ln/>
        </p:spPr>
      </p:sp>
      <p:sp>
        <p:nvSpPr>
          <p:cNvPr id="38" name="Text 36"/>
          <p:cNvSpPr/>
          <p:nvPr/>
        </p:nvSpPr>
        <p:spPr>
          <a:xfrm>
            <a:off x="8092440" y="57607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for every vertical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10058400" y="5806440"/>
            <a:ext cx="256032" cy="256032"/>
          </a:xfrm>
          <a:prstGeom prst="roundRect">
            <a:avLst>
              <a:gd name="adj" fmla="val 21429"/>
            </a:avLst>
          </a:prstGeom>
          <a:solidFill>
            <a:srgbClr val="B45309"/>
          </a:solidFill>
          <a:ln/>
        </p:spPr>
      </p:sp>
      <p:sp>
        <p:nvSpPr>
          <p:cNvPr id="40" name="Text 38"/>
          <p:cNvSpPr/>
          <p:nvPr/>
        </p:nvSpPr>
        <p:spPr>
          <a:xfrm>
            <a:off x="10378440" y="576072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Customer-specific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128C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THE HOOD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3268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Capabilities that ship to everyone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2057400"/>
            <a:ext cx="3520440" cy="1280160"/>
          </a:xfrm>
          <a:prstGeom prst="roundRect">
            <a:avLst>
              <a:gd name="adj" fmla="val 8571"/>
            </a:avLst>
          </a:prstGeom>
          <a:solidFill>
            <a:srgbClr val="F3FBF7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2331720"/>
            <a:ext cx="731520" cy="731520"/>
          </a:xfrm>
          <a:prstGeom prst="roundRect">
            <a:avLst>
              <a:gd name="adj" fmla="val 50000"/>
            </a:avLst>
          </a:prstGeom>
          <a:solidFill>
            <a:srgbClr val="E9F8F0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9848" y="2505456"/>
            <a:ext cx="384048" cy="3840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2313432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Bilingual NLU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737360" y="272491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Auto-detects language, routes to FAQ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370832" y="2057400"/>
            <a:ext cx="3520440" cy="1280160"/>
          </a:xfrm>
          <a:prstGeom prst="roundRect">
            <a:avLst>
              <a:gd name="adj" fmla="val 8571"/>
            </a:avLst>
          </a:prstGeom>
          <a:solidFill>
            <a:srgbClr val="F3FBF7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626864" y="2331720"/>
            <a:ext cx="731520" cy="731520"/>
          </a:xfrm>
          <a:prstGeom prst="roundRect">
            <a:avLst>
              <a:gd name="adj" fmla="val 50000"/>
            </a:avLst>
          </a:prstGeom>
          <a:solidFill>
            <a:srgbClr val="E9F8F0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505456"/>
            <a:ext cx="384048" cy="38404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68112" y="2313432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LLM Fallback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5468112" y="272491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 from KB, tags the chat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101584" y="2057400"/>
            <a:ext cx="3520440" cy="1280160"/>
          </a:xfrm>
          <a:prstGeom prst="roundRect">
            <a:avLst>
              <a:gd name="adj" fmla="val 8571"/>
            </a:avLst>
          </a:prstGeom>
          <a:solidFill>
            <a:srgbClr val="F3FBF7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357616" y="2331720"/>
            <a:ext cx="731520" cy="731520"/>
          </a:xfrm>
          <a:prstGeom prst="roundRect">
            <a:avLst>
              <a:gd name="adj" fmla="val 50000"/>
            </a:avLst>
          </a:prstGeom>
          <a:solidFill>
            <a:srgbClr val="E9F8F0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352" y="2505456"/>
            <a:ext cx="384048" cy="38404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198864" y="2313432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Broadcast Campaigns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9198864" y="272491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Upload, preview, drip, track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640080" y="3474720"/>
            <a:ext cx="3520440" cy="1280160"/>
          </a:xfrm>
          <a:prstGeom prst="roundRect">
            <a:avLst>
              <a:gd name="adj" fmla="val 8571"/>
            </a:avLst>
          </a:prstGeom>
          <a:solidFill>
            <a:srgbClr val="F3FBF7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896112" y="3749040"/>
            <a:ext cx="731520" cy="731520"/>
          </a:xfrm>
          <a:prstGeom prst="roundRect">
            <a:avLst>
              <a:gd name="adj" fmla="val 50000"/>
            </a:avLst>
          </a:prstGeom>
          <a:solidFill>
            <a:srgbClr val="E9F8F0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848" y="3922776"/>
            <a:ext cx="384048" cy="38404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737360" y="3730752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Template Manager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1737360" y="414223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/ approve / send templates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4370832" y="3474720"/>
            <a:ext cx="3520440" cy="1280160"/>
          </a:xfrm>
          <a:prstGeom prst="roundRect">
            <a:avLst>
              <a:gd name="adj" fmla="val 8571"/>
            </a:avLst>
          </a:prstGeom>
          <a:solidFill>
            <a:srgbClr val="F3FBF7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4626864" y="3749040"/>
            <a:ext cx="731520" cy="731520"/>
          </a:xfrm>
          <a:prstGeom prst="roundRect">
            <a:avLst>
              <a:gd name="adj" fmla="val 50000"/>
            </a:avLst>
          </a:prstGeom>
          <a:solidFill>
            <a:srgbClr val="E9F8F0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3922776"/>
            <a:ext cx="384048" cy="38404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468112" y="3730752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Smart Escalation</a:t>
            </a:r>
            <a:endParaRPr lang="en-US" sz="1450" dirty="0"/>
          </a:p>
        </p:txBody>
      </p:sp>
      <p:sp>
        <p:nvSpPr>
          <p:cNvPr id="28" name="Text 21"/>
          <p:cNvSpPr/>
          <p:nvPr/>
        </p:nvSpPr>
        <p:spPr>
          <a:xfrm>
            <a:off x="5468112" y="414223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Urgency tags + auto-handoff</a:t>
            </a:r>
            <a:endParaRPr lang="en-US" sz="1100" dirty="0"/>
          </a:p>
        </p:txBody>
      </p:sp>
      <p:sp>
        <p:nvSpPr>
          <p:cNvPr id="29" name="Shape 22"/>
          <p:cNvSpPr/>
          <p:nvPr/>
        </p:nvSpPr>
        <p:spPr>
          <a:xfrm>
            <a:off x="8101584" y="3474720"/>
            <a:ext cx="3520440" cy="1280160"/>
          </a:xfrm>
          <a:prstGeom prst="roundRect">
            <a:avLst>
              <a:gd name="adj" fmla="val 8571"/>
            </a:avLst>
          </a:prstGeom>
          <a:solidFill>
            <a:srgbClr val="F3FBF7"/>
          </a:solidFill>
          <a:ln w="12700">
            <a:solidFill>
              <a:srgbClr val="DCEFE4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8357616" y="3749040"/>
            <a:ext cx="731520" cy="731520"/>
          </a:xfrm>
          <a:prstGeom prst="roundRect">
            <a:avLst>
              <a:gd name="adj" fmla="val 50000"/>
            </a:avLst>
          </a:prstGeom>
          <a:solidFill>
            <a:srgbClr val="E9F8F0"/>
          </a:solidFill>
          <a:ln/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1352" y="3922776"/>
            <a:ext cx="384048" cy="38404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198864" y="3730752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F2A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Analytics Dashboard</a:t>
            </a:r>
            <a:endParaRPr lang="en-US" sz="1450" dirty="0"/>
          </a:p>
        </p:txBody>
      </p:sp>
      <p:sp>
        <p:nvSpPr>
          <p:cNvPr id="33" name="Text 25"/>
          <p:cNvSpPr/>
          <p:nvPr/>
        </p:nvSpPr>
        <p:spPr>
          <a:xfrm>
            <a:off x="9198864" y="414223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30-day KPIs + per-step funnel</a:t>
            </a:r>
            <a:endParaRPr lang="en-US" sz="1100" dirty="0"/>
          </a:p>
        </p:txBody>
      </p:sp>
      <p:sp>
        <p:nvSpPr>
          <p:cNvPr id="34" name="Shape 26"/>
          <p:cNvSpPr/>
          <p:nvPr/>
        </p:nvSpPr>
        <p:spPr>
          <a:xfrm>
            <a:off x="640080" y="5166360"/>
            <a:ext cx="10927080" cy="1051560"/>
          </a:xfrm>
          <a:prstGeom prst="roundRect">
            <a:avLst>
              <a:gd name="adj" fmla="val 10435"/>
            </a:avLst>
          </a:prstGeom>
          <a:solidFill>
            <a:srgbClr val="0F2A3F"/>
          </a:solidFill>
          <a:ln/>
        </p:spPr>
      </p:sp>
      <p:pic>
        <p:nvPicPr>
          <p:cNvPr id="3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" y="5468112"/>
            <a:ext cx="457200" cy="457200"/>
          </a:xfrm>
          <a:prstGeom prst="rect">
            <a:avLst/>
          </a:prstGeom>
        </p:spPr>
      </p:pic>
      <p:sp>
        <p:nvSpPr>
          <p:cNvPr id="36" name="Text 27"/>
          <p:cNvSpPr/>
          <p:nvPr/>
        </p:nvSpPr>
        <p:spPr>
          <a:xfrm>
            <a:off x="1600200" y="5212080"/>
            <a:ext cx="97840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25D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Human-in-the-loop:  </a:t>
            </a:r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E6F4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bot runs autonomously 24/7, but any chat lifts into a live agent inbox — full history, urgency tags, CSAT polling — so support stays human, just faster.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2A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377440" y="-2377440"/>
            <a:ext cx="5943600" cy="5943600"/>
          </a:xfrm>
          <a:prstGeom prst="ellipse">
            <a:avLst/>
          </a:prstGeom>
          <a:solidFill>
            <a:srgbClr val="0A223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978408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forms &amp; call centres to conversations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822960" y="210312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AFC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846320" y="21031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D9A6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138160" y="210312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22960" y="2514600"/>
            <a:ext cx="10607040" cy="566928"/>
          </a:xfrm>
          <a:prstGeom prst="roundRect">
            <a:avLst>
              <a:gd name="adj" fmla="val 12903"/>
            </a:avLst>
          </a:prstGeom>
          <a:solidFill>
            <a:srgbClr val="123044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514600"/>
            <a:ext cx="3749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Lead-response time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846320" y="2514600"/>
            <a:ext cx="3108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B3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Hours to days</a:t>
            </a:r>
            <a:endParaRPr lang="en-US" sz="125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0" y="2688336"/>
            <a:ext cx="219456" cy="21945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138160" y="2514600"/>
            <a:ext cx="3200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60 seconds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822960" y="3172968"/>
            <a:ext cx="10607040" cy="566928"/>
          </a:xfrm>
          <a:prstGeom prst="roundRect">
            <a:avLst>
              <a:gd name="adj" fmla="val 12903"/>
            </a:avLst>
          </a:prstGeom>
          <a:solidFill>
            <a:srgbClr val="15374F"/>
          </a:solidFill>
          <a:ln/>
        </p:spPr>
      </p:sp>
      <p:sp>
        <p:nvSpPr>
          <p:cNvPr id="14" name="Text 11"/>
          <p:cNvSpPr/>
          <p:nvPr/>
        </p:nvSpPr>
        <p:spPr>
          <a:xfrm>
            <a:off x="1005840" y="3172968"/>
            <a:ext cx="3749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time per lead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846320" y="3172968"/>
            <a:ext cx="3108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B3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25–40 minutes</a:t>
            </a:r>
            <a:endParaRPr lang="en-US" sz="1250" dirty="0"/>
          </a:p>
        </p:txBody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3346704"/>
            <a:ext cx="219456" cy="219456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8138160" y="3172968"/>
            <a:ext cx="3200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min review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822960" y="3831336"/>
            <a:ext cx="10607040" cy="566928"/>
          </a:xfrm>
          <a:prstGeom prst="roundRect">
            <a:avLst>
              <a:gd name="adj" fmla="val 12903"/>
            </a:avLst>
          </a:prstGeom>
          <a:solidFill>
            <a:srgbClr val="123044"/>
          </a:solidFill>
          <a:ln/>
        </p:spPr>
      </p:sp>
      <p:sp>
        <p:nvSpPr>
          <p:cNvPr id="19" name="Text 15"/>
          <p:cNvSpPr/>
          <p:nvPr/>
        </p:nvSpPr>
        <p:spPr>
          <a:xfrm>
            <a:off x="1005840" y="3831336"/>
            <a:ext cx="3749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hours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4846320" y="3831336"/>
            <a:ext cx="3108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B3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hours only</a:t>
            </a:r>
            <a:endParaRPr lang="en-US" sz="1250" dirty="0"/>
          </a:p>
        </p:txBody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005072"/>
            <a:ext cx="219456" cy="219456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138160" y="3831336"/>
            <a:ext cx="3200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24/7 chat + escalation</a:t>
            </a:r>
            <a:endParaRPr lang="en-US" sz="1250" dirty="0"/>
          </a:p>
        </p:txBody>
      </p:sp>
      <p:sp>
        <p:nvSpPr>
          <p:cNvPr id="23" name="Shape 18"/>
          <p:cNvSpPr/>
          <p:nvPr/>
        </p:nvSpPr>
        <p:spPr>
          <a:xfrm>
            <a:off x="822960" y="4489704"/>
            <a:ext cx="10607040" cy="566928"/>
          </a:xfrm>
          <a:prstGeom prst="roundRect">
            <a:avLst>
              <a:gd name="adj" fmla="val 12903"/>
            </a:avLst>
          </a:prstGeom>
          <a:solidFill>
            <a:srgbClr val="15374F"/>
          </a:solidFill>
          <a:ln/>
        </p:spPr>
      </p:sp>
      <p:sp>
        <p:nvSpPr>
          <p:cNvPr id="24" name="Text 19"/>
          <p:cNvSpPr/>
          <p:nvPr/>
        </p:nvSpPr>
        <p:spPr>
          <a:xfrm>
            <a:off x="1005840" y="4489704"/>
            <a:ext cx="3749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Drop-off visibility</a:t>
            </a:r>
            <a:endParaRPr lang="en-US" sz="1300" dirty="0"/>
          </a:p>
        </p:txBody>
      </p:sp>
      <p:sp>
        <p:nvSpPr>
          <p:cNvPr id="25" name="Text 20"/>
          <p:cNvSpPr/>
          <p:nvPr/>
        </p:nvSpPr>
        <p:spPr>
          <a:xfrm>
            <a:off x="4846320" y="4489704"/>
            <a:ext cx="3108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B3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</a:t>
            </a:r>
            <a:endParaRPr lang="en-US" sz="1250" dirty="0"/>
          </a:p>
        </p:txBody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4663440"/>
            <a:ext cx="219456" cy="219456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8138160" y="4489704"/>
            <a:ext cx="3200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Per-step funnel analytics</a:t>
            </a:r>
            <a:endParaRPr lang="en-US" sz="1250" dirty="0"/>
          </a:p>
        </p:txBody>
      </p:sp>
      <p:sp>
        <p:nvSpPr>
          <p:cNvPr id="28" name="Shape 22"/>
          <p:cNvSpPr/>
          <p:nvPr/>
        </p:nvSpPr>
        <p:spPr>
          <a:xfrm>
            <a:off x="822960" y="5148072"/>
            <a:ext cx="10607040" cy="566928"/>
          </a:xfrm>
          <a:prstGeom prst="roundRect">
            <a:avLst>
              <a:gd name="adj" fmla="val 12903"/>
            </a:avLst>
          </a:prstGeom>
          <a:solidFill>
            <a:srgbClr val="123044"/>
          </a:solidFill>
          <a:ln/>
        </p:spPr>
      </p:sp>
      <p:sp>
        <p:nvSpPr>
          <p:cNvPr id="29" name="Text 23"/>
          <p:cNvSpPr/>
          <p:nvPr/>
        </p:nvSpPr>
        <p:spPr>
          <a:xfrm>
            <a:off x="1005840" y="5148072"/>
            <a:ext cx="3749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 friction</a:t>
            </a:r>
            <a:endParaRPr lang="en-US" sz="1300" dirty="0"/>
          </a:p>
        </p:txBody>
      </p:sp>
      <p:sp>
        <p:nvSpPr>
          <p:cNvPr id="30" name="Text 24"/>
          <p:cNvSpPr/>
          <p:nvPr/>
        </p:nvSpPr>
        <p:spPr>
          <a:xfrm>
            <a:off x="4846320" y="5148072"/>
            <a:ext cx="3108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B3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install / branch</a:t>
            </a:r>
            <a:endParaRPr lang="en-US" sz="1250" dirty="0"/>
          </a:p>
        </p:txBody>
      </p:sp>
      <p:pic>
        <p:nvPicPr>
          <p:cNvPr id="3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0" y="5321808"/>
            <a:ext cx="219456" cy="219456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8138160" y="5148072"/>
            <a:ext cx="32004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5D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— zero install</a:t>
            </a:r>
            <a:endParaRPr lang="en-US" sz="1250" dirty="0"/>
          </a:p>
        </p:txBody>
      </p:sp>
      <p:sp>
        <p:nvSpPr>
          <p:cNvPr id="33" name="Shape 26"/>
          <p:cNvSpPr/>
          <p:nvPr/>
        </p:nvSpPr>
        <p:spPr>
          <a:xfrm>
            <a:off x="822960" y="5897880"/>
            <a:ext cx="10607040" cy="685800"/>
          </a:xfrm>
          <a:prstGeom prst="roundRect">
            <a:avLst>
              <a:gd name="adj" fmla="val 13333"/>
            </a:avLst>
          </a:prstGeom>
          <a:solidFill>
            <a:srgbClr val="1B4A31"/>
          </a:solidFill>
          <a:ln w="12700">
            <a:solidFill>
              <a:srgbClr val="25D366"/>
            </a:solidFill>
            <a:prstDash val="solid"/>
          </a:ln>
        </p:spPr>
      </p:sp>
      <p:pic>
        <p:nvPicPr>
          <p:cNvPr id="3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560" y="6035040"/>
            <a:ext cx="384048" cy="384048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1554480" y="5897880"/>
            <a:ext cx="96926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6F4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Drop-off defence: content-aware reminders know where a user stalled and speak their language — abandoned forms become converting funnels.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WhatsApp Customer Automation Platform</dc:title>
  <dc:subject>PptxGenJS Presentation</dc:subject>
  <dc:creator>PptxGenJS</dc:creator>
  <cp:lastModifiedBy>PptxGenJS</cp:lastModifiedBy>
  <cp:revision>1</cp:revision>
  <dcterms:created xsi:type="dcterms:W3CDTF">2026-08-04T15:27:49Z</dcterms:created>
  <dcterms:modified xsi:type="dcterms:W3CDTF">2026-08-04T15:27:49Z</dcterms:modified>
</cp:coreProperties>
</file>